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Quattrocento"/>
      <p:regular r:id="rId57"/>
      <p:bold r:id="rId58"/>
    </p:embeddedFont>
    <p:embeddedFont>
      <p:font typeface="Lora"/>
      <p:regular r:id="rId59"/>
      <p:bold r:id="rId60"/>
      <p:italic r:id="rId61"/>
      <p:boldItalic r:id="rId62"/>
    </p:embeddedFont>
    <p:embeddedFont>
      <p:font typeface="Quattrocento Sans"/>
      <p:regular r:id="rId63"/>
      <p:bold r:id="rId64"/>
      <p:italic r:id="rId65"/>
      <p:boldItalic r:id="rId66"/>
    </p:embeddedFont>
    <p:embeddedFont>
      <p:font typeface="Merriweather"/>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BBE7C53-B350-4203-9100-CC723DC3BC39}">
  <a:tblStyle styleId="{BBBE7C53-B350-4203-9100-CC723DC3BC39}" styleName="Table_0">
    <a:wholeTbl>
      <a:tcTxStyle b="off" i="off">
        <a:font>
          <a:latin typeface="Arial"/>
          <a:ea typeface="Arial"/>
          <a:cs typeface="Arial"/>
        </a:font>
        <a:schemeClr val="dk1"/>
      </a:tcTxStyle>
      <a:tcStyle>
        <a:tcBdr>
          <a:left>
            <a:ln cap="flat" cmpd="sng" w="9525">
              <a:solidFill>
                <a:schemeClr val="accent2"/>
              </a:solidFill>
              <a:prstDash val="solid"/>
              <a:round/>
              <a:headEnd len="med" w="med" type="none"/>
              <a:tailEnd len="med" w="med" type="none"/>
            </a:ln>
          </a:left>
          <a:right>
            <a:ln cap="flat" cmpd="sng" w="9525">
              <a:solidFill>
                <a:schemeClr val="accent2"/>
              </a:solidFill>
              <a:prstDash val="solid"/>
              <a:round/>
              <a:headEnd len="med" w="med" type="none"/>
              <a:tailEnd len="med" w="med" type="none"/>
            </a:ln>
          </a:right>
          <a:top>
            <a:ln cap="flat" cmpd="sng" w="9525">
              <a:solidFill>
                <a:schemeClr val="accent2"/>
              </a:solidFill>
              <a:prstDash val="solid"/>
              <a:round/>
              <a:headEnd len="med" w="med" type="none"/>
              <a:tailEnd len="med" w="med" type="none"/>
            </a:ln>
          </a:top>
          <a:bottom>
            <a:ln cap="flat" cmpd="sng" w="9525">
              <a:solidFill>
                <a:schemeClr val="accent2"/>
              </a:solidFill>
              <a:prstDash val="solid"/>
              <a:round/>
              <a:headEnd len="med" w="med" type="none"/>
              <a:tailEnd len="med" w="med" type="none"/>
            </a:ln>
          </a:bottom>
          <a:insideH>
            <a:ln cap="flat" cmpd="sng" w="9525">
              <a:solidFill>
                <a:schemeClr val="accent2"/>
              </a:solidFill>
              <a:prstDash val="solid"/>
              <a:round/>
              <a:headEnd len="med" w="med" type="none"/>
              <a:tailEnd len="med" w="med" type="none"/>
            </a:ln>
          </a:insideH>
          <a:insideV>
            <a:ln cap="flat" cmpd="sng" w="9525">
              <a:solidFill>
                <a:schemeClr val="accent2"/>
              </a:solidFill>
              <a:prstDash val="solid"/>
              <a:round/>
              <a:headEnd len="med" w="med" type="none"/>
              <a:tailEnd len="med" w="med" type="none"/>
            </a:ln>
          </a:insideV>
        </a:tcBdr>
        <a:fill>
          <a:solidFill>
            <a:srgbClr val="FFFFFF">
              <a:alpha val="0"/>
            </a:srgbClr>
          </a:solidFill>
        </a:fill>
      </a:tcStyle>
    </a:wholeTbl>
    <a:band1H>
      <a:tcStyle>
        <a:fill>
          <a:solidFill>
            <a:schemeClr val="accent2">
              <a:alpha val="40000"/>
            </a:schemeClr>
          </a:solidFill>
        </a:fill>
      </a:tcStyle>
    </a:band1H>
    <a:band1V>
      <a:tcStyle>
        <a:tcBdr>
          <a:top>
            <a:ln cap="flat" cmpd="sng" w="9525">
              <a:solidFill>
                <a:schemeClr val="accent2"/>
              </a:solidFill>
              <a:prstDash val="solid"/>
              <a:round/>
              <a:headEnd len="med" w="med" type="none"/>
              <a:tailEnd len="med" w="med" type="none"/>
            </a:ln>
          </a:top>
          <a:bottom>
            <a:ln cap="flat" cmpd="sng" w="9525">
              <a:solidFill>
                <a:schemeClr val="accent2"/>
              </a:solidFill>
              <a:prstDash val="solid"/>
              <a:round/>
              <a:headEnd len="med" w="med" type="none"/>
              <a:tailEnd len="med" w="med" type="none"/>
            </a:ln>
          </a:bottom>
        </a:tcBdr>
        <a:fill>
          <a:solidFill>
            <a:schemeClr val="accent2">
              <a:alpha val="40000"/>
            </a:schemeClr>
          </a:solidFill>
        </a:fill>
      </a:tcStyle>
    </a:band1V>
    <a:lastCol>
      <a:tcTxStyle b="on" i="off"/>
      <a:tcStyle>
        <a:tcBdr>
          <a:left>
            <a:ln cap="flat" cmpd="sng" w="9525">
              <a:solidFill>
                <a:schemeClr val="accent2"/>
              </a:solidFill>
              <a:prstDash val="solid"/>
              <a:round/>
              <a:headEnd len="med" w="med" type="none"/>
              <a:tailEnd len="med" w="med" type="none"/>
            </a:ln>
          </a:left>
          <a:right>
            <a:ln cap="flat" cmpd="sng" w="9525">
              <a:solidFill>
                <a:schemeClr val="accent2"/>
              </a:solidFill>
              <a:prstDash val="solid"/>
              <a:round/>
              <a:headEnd len="med" w="med" type="none"/>
              <a:tailEnd len="med" w="med" type="none"/>
            </a:ln>
          </a:right>
          <a:top>
            <a:ln cap="flat" cmpd="sng" w="9525">
              <a:solidFill>
                <a:schemeClr val="accent2"/>
              </a:solidFill>
              <a:prstDash val="solid"/>
              <a:round/>
              <a:headEnd len="med" w="med" type="none"/>
              <a:tailEnd len="med" w="med" type="none"/>
            </a:ln>
          </a:top>
          <a:bottom>
            <a:ln cap="flat" cmpd="sng" w="9525">
              <a:solidFill>
                <a:schemeClr val="accent2"/>
              </a:solidFill>
              <a:prstDash val="solid"/>
              <a:round/>
              <a:headEnd len="med" w="med" type="none"/>
              <a:tailEnd len="med" w="med" type="none"/>
            </a:ln>
          </a:bottom>
          <a:insideH>
            <a:ln cap="flat" cmpd="sng" w="9525">
              <a:solidFill>
                <a:schemeClr val="accent2"/>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tcStyle>
    </a:lastCol>
    <a:firstCol>
      <a:tcTxStyle b="on" i="off"/>
      <a:tcStyle>
        <a:tcBdr>
          <a:left>
            <a:ln cap="flat" cmpd="sng" w="9525">
              <a:solidFill>
                <a:schemeClr val="accent2"/>
              </a:solidFill>
              <a:prstDash val="solid"/>
              <a:round/>
              <a:headEnd len="med" w="med" type="none"/>
              <a:tailEnd len="med" w="med" type="none"/>
            </a:ln>
          </a:left>
          <a:right>
            <a:ln cap="flat" cmpd="sng" w="9525">
              <a:solidFill>
                <a:schemeClr val="accent2"/>
              </a:solidFill>
              <a:prstDash val="solid"/>
              <a:round/>
              <a:headEnd len="med" w="med" type="none"/>
              <a:tailEnd len="med" w="med" type="none"/>
            </a:ln>
          </a:right>
          <a:top>
            <a:ln cap="flat" cmpd="sng" w="9525">
              <a:solidFill>
                <a:schemeClr val="accent2"/>
              </a:solidFill>
              <a:prstDash val="solid"/>
              <a:round/>
              <a:headEnd len="med" w="med" type="none"/>
              <a:tailEnd len="med" w="med" type="none"/>
            </a:ln>
          </a:top>
          <a:bottom>
            <a:ln cap="flat" cmpd="sng" w="9525">
              <a:solidFill>
                <a:schemeClr val="accent2"/>
              </a:solidFill>
              <a:prstDash val="solid"/>
              <a:round/>
              <a:headEnd len="med" w="med" type="none"/>
              <a:tailEnd len="med" w="med" type="none"/>
            </a:ln>
          </a:bottom>
          <a:insideH>
            <a:ln cap="flat" cmpd="sng" w="9525">
              <a:solidFill>
                <a:schemeClr val="accent2"/>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tcStyle>
    </a:firstCol>
    <a:lastRow>
      <a:tcTxStyle b="on" i="off"/>
      <a:tcStyle>
        <a:tcBdr>
          <a:left>
            <a:ln cap="flat" cmpd="sng" w="9525">
              <a:solidFill>
                <a:schemeClr val="accent2"/>
              </a:solidFill>
              <a:prstDash val="solid"/>
              <a:round/>
              <a:headEnd len="med" w="med" type="none"/>
              <a:tailEnd len="med" w="med" type="none"/>
            </a:ln>
          </a:left>
          <a:right>
            <a:ln cap="flat" cmpd="sng" w="9525">
              <a:solidFill>
                <a:schemeClr val="accent2"/>
              </a:solidFill>
              <a:prstDash val="solid"/>
              <a:round/>
              <a:headEnd len="med" w="med" type="none"/>
              <a:tailEnd len="med" w="med" type="none"/>
            </a:ln>
          </a:right>
          <a:top>
            <a:ln cap="flat" cmpd="sng" w="9525">
              <a:solidFill>
                <a:schemeClr val="accent2"/>
              </a:solidFill>
              <a:prstDash val="solid"/>
              <a:round/>
              <a:headEnd len="med" w="med" type="none"/>
              <a:tailEnd len="med" w="med" type="none"/>
            </a:ln>
          </a:top>
          <a:bottom>
            <a:ln cap="flat" cmpd="sng" w="9525">
              <a:solidFill>
                <a:schemeClr val="accent2"/>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lastRow>
    <a:firstRow>
      <a:tcTxStyle b="on" i="off">
        <a:font>
          <a:latin typeface="Arial"/>
          <a:ea typeface="Arial"/>
          <a:cs typeface="Arial"/>
        </a:font>
        <a:schemeClr val="lt1"/>
      </a:tcTxStyle>
      <a:tcStyle>
        <a:tcBdr>
          <a:left>
            <a:ln cap="flat" cmpd="sng" w="9525">
              <a:solidFill>
                <a:schemeClr val="accent2"/>
              </a:solidFill>
              <a:prstDash val="solid"/>
              <a:round/>
              <a:headEnd len="med" w="med" type="none"/>
              <a:tailEnd len="med" w="med" type="none"/>
            </a:ln>
          </a:left>
          <a:right>
            <a:ln cap="flat" cmpd="sng" w="9525">
              <a:solidFill>
                <a:schemeClr val="accent2"/>
              </a:solidFill>
              <a:prstDash val="solid"/>
              <a:round/>
              <a:headEnd len="med" w="med" type="none"/>
              <a:tailEnd len="med" w="med" type="none"/>
            </a:ln>
          </a:right>
          <a:top>
            <a:ln cap="flat" cmpd="sng" w="9525">
              <a:solidFill>
                <a:schemeClr val="accent2"/>
              </a:solidFill>
              <a:prstDash val="solid"/>
              <a:round/>
              <a:headEnd len="med" w="med" type="none"/>
              <a:tailEnd len="med" w="med" type="none"/>
            </a:ln>
          </a:top>
          <a:bottom>
            <a:ln cap="flat" cmpd="sng" w="9525">
              <a:solidFill>
                <a:schemeClr val="l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chemeClr val="accent2"/>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Merriweather-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ora-boldItalic.fntdata"/><Relationship Id="rId61" Type="http://schemas.openxmlformats.org/officeDocument/2006/relationships/font" Target="fonts/Lora-italic.fntdata"/><Relationship Id="rId20" Type="http://schemas.openxmlformats.org/officeDocument/2006/relationships/slide" Target="slides/slide14.xml"/><Relationship Id="rId64" Type="http://schemas.openxmlformats.org/officeDocument/2006/relationships/font" Target="fonts/QuattrocentoSans-bold.fntdata"/><Relationship Id="rId63" Type="http://schemas.openxmlformats.org/officeDocument/2006/relationships/font" Target="fonts/QuattrocentoSans-regular.fntdata"/><Relationship Id="rId22" Type="http://schemas.openxmlformats.org/officeDocument/2006/relationships/slide" Target="slides/slide16.xml"/><Relationship Id="rId66" Type="http://schemas.openxmlformats.org/officeDocument/2006/relationships/font" Target="fonts/QuattrocentoSans-boldItalic.fntdata"/><Relationship Id="rId21" Type="http://schemas.openxmlformats.org/officeDocument/2006/relationships/slide" Target="slides/slide15.xml"/><Relationship Id="rId65" Type="http://schemas.openxmlformats.org/officeDocument/2006/relationships/font" Target="fonts/QuattrocentoSans-italic.fntdata"/><Relationship Id="rId24" Type="http://schemas.openxmlformats.org/officeDocument/2006/relationships/slide" Target="slides/slide18.xml"/><Relationship Id="rId68" Type="http://schemas.openxmlformats.org/officeDocument/2006/relationships/font" Target="fonts/Merriweather-bold.fntdata"/><Relationship Id="rId23" Type="http://schemas.openxmlformats.org/officeDocument/2006/relationships/slide" Target="slides/slide17.xml"/><Relationship Id="rId67" Type="http://schemas.openxmlformats.org/officeDocument/2006/relationships/font" Target="fonts/Merriweather-regular.fntdata"/><Relationship Id="rId60" Type="http://schemas.openxmlformats.org/officeDocument/2006/relationships/font" Target="fonts/Lora-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erriweather-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Quattrocen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Lora-regular.fntdata"/><Relationship Id="rId14" Type="http://schemas.openxmlformats.org/officeDocument/2006/relationships/slide" Target="slides/slide8.xml"/><Relationship Id="rId58" Type="http://schemas.openxmlformats.org/officeDocument/2006/relationships/font" Target="fonts/Quattrocen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First thing we had to do is establish a baseline</a:t>
            </a:r>
          </a:p>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Looking at the time period ___ before actively engageed with the client</a:t>
            </a:r>
          </a:p>
          <a:p>
            <a:pPr indent="0" lvl="0" marL="0" marR="0" rtl="0" algn="l">
              <a:spcBef>
                <a:spcPts val="0"/>
              </a:spcBef>
              <a:spcAft>
                <a:spcPts val="0"/>
              </a:spcAft>
              <a:buClr>
                <a:schemeClr val="dk1"/>
              </a:buClr>
              <a:buSzPct val="25000"/>
              <a:buFont typeface="Quattrocento Sans"/>
              <a:buNone/>
            </a:pPr>
            <a:r>
              <a:rPr b="0" i="0" lang="en" sz="1100" u="none" cap="none" strike="noStrike">
                <a:solidFill>
                  <a:schemeClr val="dk1"/>
                </a:solidFill>
                <a:latin typeface="Quattrocento Sans"/>
                <a:ea typeface="Quattrocento Sans"/>
                <a:cs typeface="Quattrocento Sans"/>
                <a:sym typeface="Quattrocento Sans"/>
              </a:rPr>
              <a:t>Few thousand sessions, yeilding ~1.5 page views</a:t>
            </a:r>
          </a:p>
          <a:p>
            <a:pPr indent="-228600" lvl="0" marL="457200" marR="0" rtl="0" algn="l">
              <a:spcBef>
                <a:spcPts val="0"/>
              </a:spcBef>
              <a:spcAft>
                <a:spcPts val="0"/>
              </a:spcAft>
              <a:buClr>
                <a:schemeClr val="dk1"/>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Modest average time on page</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Small user base</a:t>
            </a:r>
          </a:p>
          <a:p>
            <a:pPr indent="-342900" lvl="0" marL="457200" marR="0" rtl="0" algn="l">
              <a:spcBef>
                <a:spcPts val="0"/>
              </a:spcBef>
              <a:spcAft>
                <a:spcPts val="0"/>
              </a:spcAft>
              <a:buClr>
                <a:schemeClr val="dk1"/>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Good number fo new users</a:t>
            </a:r>
          </a:p>
          <a:p>
            <a:pPr indent="-342900" lvl="0" marL="457200" marR="0" rtl="0" algn="l">
              <a:spcBef>
                <a:spcPts val="0"/>
              </a:spcBef>
              <a:spcAft>
                <a:spcPts val="0"/>
              </a:spcAft>
              <a:buClr>
                <a:schemeClr val="dk1"/>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Significant portion of new users returned</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Fairly high bounce rate in early days of the cmpany … overall and homepage not much better</a:t>
            </a: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Modest sales</a:t>
            </a: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chemeClr val="dk1"/>
              </a:buClr>
              <a:buSzPct val="25000"/>
              <a:buFont typeface="Quattrocento Sans"/>
              <a:buNone/>
            </a:pPr>
            <a:r>
              <a:rPr b="0" i="0" lang="en" sz="1800" u="none" cap="none" strike="noStrike">
                <a:solidFill>
                  <a:schemeClr val="dk1"/>
                </a:solidFill>
                <a:latin typeface="Quattrocento Sans"/>
                <a:ea typeface="Quattrocento Sans"/>
                <a:cs typeface="Quattrocento Sans"/>
                <a:sym typeface="Quattrocento Sans"/>
              </a:rPr>
              <a:t>Old stuff:</a:t>
            </a:r>
          </a:p>
          <a:p>
            <a:pPr indent="0" lvl="0" marL="0" marR="0" rtl="0" algn="l">
              <a:spcBef>
                <a:spcPts val="0"/>
              </a:spcBef>
              <a:spcAft>
                <a:spcPts val="0"/>
              </a:spcAft>
              <a:buClr>
                <a:srgbClr val="FFCD00"/>
              </a:buClr>
              <a:buSzPct val="25000"/>
              <a:buFont typeface="Quattrocento Sans"/>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Clr>
                <a:srgbClr val="FFCD00"/>
              </a:buClr>
              <a:buSzPct val="25000"/>
              <a:buFont typeface="Quattrocento Sans"/>
              <a:buNone/>
            </a:pPr>
            <a:r>
              <a:rPr b="0" i="0" lang="en" sz="1600" u="none" cap="none" strike="noStrike">
                <a:solidFill>
                  <a:schemeClr val="dk1"/>
                </a:solidFill>
                <a:latin typeface="Quattrocento Sans"/>
                <a:ea typeface="Quattrocento Sans"/>
                <a:cs typeface="Quattrocento Sans"/>
                <a:sym typeface="Quattrocento Sans"/>
              </a:rPr>
              <a:t>Acquisition / customer base growth</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New Users, Returning Users</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Engagement</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Number of Sessions Per User, Time on Page, Bounce Rates, Conversion Rates </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Revenue </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Total Revenue, Revenue per User, </a:t>
            </a:r>
          </a:p>
          <a:p>
            <a:pPr indent="-330200" lvl="0" marL="457200" marR="0" rtl="0" algn="l">
              <a:spcBef>
                <a:spcPts val="0"/>
              </a:spcBef>
              <a:spcAft>
                <a:spcPts val="0"/>
              </a:spcAft>
              <a:buClr>
                <a:srgbClr val="FFFF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E-Commerce Conversion Rate, Number of Transactions Over Time, Average Order Value</a:t>
            </a:r>
          </a:p>
          <a:p>
            <a:pPr indent="0" lvl="0" marL="0" marR="0" rtl="0" algn="l">
              <a:spcBef>
                <a:spcPts val="0"/>
              </a:spcBef>
              <a:spcAft>
                <a:spcPts val="0"/>
              </a:spcAft>
              <a:buClr>
                <a:schemeClr val="dk1"/>
              </a:buClr>
              <a:buSzPct val="25000"/>
              <a:buFont typeface="Arial"/>
              <a:buNone/>
            </a:pPr>
            <a:r>
              <a:rPr b="0" i="0" lang="en" sz="1600" u="none" cap="none" strike="noStrike">
                <a:solidFill>
                  <a:schemeClr val="dk1"/>
                </a:solidFill>
                <a:latin typeface="Quattrocento Sans"/>
                <a:ea typeface="Quattrocento Sans"/>
                <a:cs typeface="Quattrocento Sans"/>
                <a:sym typeface="Quattrocento Sans"/>
              </a:rPr>
              <a:t>Demographics</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Geo-targeted Filter for NY County (Manhattan)</a:t>
            </a:r>
          </a:p>
          <a:p>
            <a:pPr indent="-330200" lvl="0" marL="457200" marR="0" rtl="0" algn="l">
              <a:spcBef>
                <a:spcPts val="0"/>
              </a:spcBef>
              <a:spcAft>
                <a:spcPts val="0"/>
              </a:spcAft>
              <a:buClr>
                <a:srgbClr val="FFCD00"/>
              </a:buClr>
              <a:buSzPct val="100000"/>
              <a:buFont typeface="Quattrocento Sans"/>
              <a:buChar char="●"/>
            </a:pPr>
            <a:r>
              <a:rPr b="0" i="0" lang="en" sz="1600" u="none" cap="none" strike="noStrike">
                <a:solidFill>
                  <a:schemeClr val="dk1"/>
                </a:solidFill>
                <a:latin typeface="Quattrocento Sans"/>
                <a:ea typeface="Quattrocento Sans"/>
                <a:cs typeface="Quattrocento Sans"/>
                <a:sym typeface="Quattrocento Sans"/>
              </a:rPr>
              <a:t>Ages primarily 25-34</a:t>
            </a:r>
          </a:p>
          <a:p>
            <a:pPr indent="0" lvl="0" marL="0" marR="0" rtl="0" algn="l">
              <a:spcBef>
                <a:spcPts val="0"/>
              </a:spcBef>
              <a:spcAft>
                <a:spcPts val="0"/>
              </a:spcAft>
              <a:buClr>
                <a:schemeClr val="dk1"/>
              </a:buClr>
              <a:buSzPct val="25000"/>
              <a:buFont typeface="Arial"/>
              <a:buNone/>
            </a:pPr>
            <a:r>
              <a:t/>
            </a:r>
            <a:endParaRPr b="0" i="0" sz="1600" u="none" cap="none" strike="noStrike">
              <a:solidFill>
                <a:schemeClr val="dk1"/>
              </a:solidFill>
              <a:latin typeface="Quattrocento Sans"/>
              <a:ea typeface="Quattrocento Sans"/>
              <a:cs typeface="Quattrocento Sans"/>
              <a:sym typeface="Quattrocento Sans"/>
            </a:endParaRPr>
          </a:p>
          <a:p>
            <a:pPr indent="0" lvl="0" marL="0" marR="0" rtl="0" algn="l">
              <a:spcBef>
                <a:spcPts val="0"/>
              </a:spcBef>
              <a:buClr>
                <a:schemeClr val="dk1"/>
              </a:buClr>
              <a:buSzPct val="250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 name="Shape 2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Majority of people come to home page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Home page come to play a large role / subject of discusson</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When we dove deeper and analyzed data, found that most traffic was direct, and little through search</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Few new people actually searchign for his site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Huge opportunity → need to increase marketing efforts and drive search for nomz</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Leading us to the conclusion that seach analytics is gong to be key iin boosting nomz sales and awareness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6" name="Shape 21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3" name="Shape 22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7" name="Shape 24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spcBef>
                <a:spcPts val="0"/>
              </a:spcBef>
              <a:spcAft>
                <a:spcPts val="0"/>
              </a:spcAft>
              <a:buClr>
                <a:srgbClr val="FFCD00"/>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304800" lvl="0" marL="457200" marR="0" rtl="0" algn="l">
              <a:spcBef>
                <a:spcPts val="0"/>
              </a:spcBef>
              <a:spcAft>
                <a:spcPts val="0"/>
              </a:spcAft>
              <a:buClr>
                <a:srgbClr val="FFCD00"/>
              </a:buClr>
              <a:buSzPct val="100000"/>
              <a:buFont typeface="Quattrocento Sans"/>
              <a:buChar char="◉"/>
            </a:pPr>
            <a:r>
              <a:rPr b="0" i="0" lang="en" sz="1100" u="none" cap="none" strike="noStrike">
                <a:solidFill>
                  <a:schemeClr val="dk1"/>
                </a:solidFill>
                <a:latin typeface="Quattrocento Sans"/>
                <a:ea typeface="Quattrocento Sans"/>
                <a:cs typeface="Quattrocento Sans"/>
                <a:sym typeface="Quattrocento Sans"/>
              </a:rPr>
              <a:t>The flow visualization also reveals that of the 176 that ended up in the shopping cart page, 128 went through the “Buy Button” page. This shows the importance of the “Buy Button” page in driving traffic to the shopping cart page (do not direct to add to cart directly, instead of directing user straight to shopping cart page when clicking on “Add to Cart”, allow a “continue shopping feature” and show a prominent update of shopping cart content.). </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Additionally, the flow visualization shows that 55 session circle back to the homepage from the “Buy Button” page. This is interesting and might indicate that users prefer to find out more information about the business or the company from the homepage instead of continuing to find out more about individual products.</a:t>
            </a:r>
          </a:p>
          <a:p>
            <a:pPr indent="-304800" lvl="0" marL="457200" marR="0" rtl="0" algn="l">
              <a:spcBef>
                <a:spcPts val="600"/>
              </a:spcBef>
              <a:spcAft>
                <a:spcPts val="0"/>
              </a:spcAft>
              <a:buClr>
                <a:srgbClr val="FFCD00"/>
              </a:buClr>
              <a:buSzPct val="100000"/>
              <a:buFont typeface="Quattrocento Sans"/>
              <a:buChar char="◉"/>
            </a:pPr>
            <a:br>
              <a:rPr b="0" i="0" lang="en" sz="1100" u="none" cap="none" strike="noStrike">
                <a:solidFill>
                  <a:schemeClr val="dk1"/>
                </a:solidFill>
                <a:latin typeface="Quattrocento Sans"/>
                <a:ea typeface="Quattrocento Sans"/>
                <a:cs typeface="Quattrocento Sans"/>
                <a:sym typeface="Quattrocento Sans"/>
              </a:rPr>
            </a:br>
            <a:r>
              <a:rPr b="0" i="0" lang="en" sz="1100" u="none" cap="none" strike="noStrike">
                <a:solidFill>
                  <a:schemeClr val="dk1"/>
                </a:solidFill>
                <a:latin typeface="Quattrocento Sans"/>
                <a:ea typeface="Quattrocento Sans"/>
                <a:cs typeface="Quattrocento Sans"/>
                <a:sym typeface="Quattrocento Sans"/>
              </a:rPr>
              <a:t>Finally, the “Buy Button” page has the highest number of dropoffs (15.5% of total traffic) from the website as compared to other pages (except homepage) within the funnel. We could look into ways to lower the number of dropoffs from the funnel at this page (insight - provide more information on this page such as overall reviews etc.).</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050" u="none" cap="none" strike="noStrike">
                <a:solidFill>
                  <a:schemeClr val="dk1"/>
                </a:solidFill>
                <a:highlight>
                  <a:srgbClr val="F1F4F5"/>
                </a:highlight>
                <a:latin typeface="Arial"/>
                <a:ea typeface="Arial"/>
                <a:cs typeface="Arial"/>
                <a:sym typeface="Arial"/>
              </a:rPr>
              <a:t>Peyton, Jay. "What's the Average Bounce Rate for a Website?" </a:t>
            </a:r>
            <a:r>
              <a:rPr b="0" i="1" lang="en" sz="1050" u="none" cap="none" strike="noStrike">
                <a:solidFill>
                  <a:schemeClr val="dk1"/>
                </a:solidFill>
                <a:highlight>
                  <a:srgbClr val="F1F4F5"/>
                </a:highlight>
                <a:latin typeface="Arial"/>
                <a:ea typeface="Arial"/>
                <a:cs typeface="Arial"/>
                <a:sym typeface="Arial"/>
              </a:rPr>
              <a:t>Good, Bad, Ugly, and Average Bounce Rates</a:t>
            </a:r>
            <a:r>
              <a:rPr b="0" i="0" lang="en" sz="1050" u="none" cap="none" strike="noStrike">
                <a:solidFill>
                  <a:schemeClr val="dk1"/>
                </a:solidFill>
                <a:highlight>
                  <a:srgbClr val="F1F4F5"/>
                </a:highlight>
                <a:latin typeface="Arial"/>
                <a:ea typeface="Arial"/>
                <a:cs typeface="Arial"/>
                <a:sym typeface="Arial"/>
              </a:rPr>
              <a:t>. Rocket Fuel, 25 Feb. 2014. Web. 24 Apr. 2016.</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4" name="Shape 2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44.29% (april 11 - 17) to 34.75% (april 18 - 24)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2" name="Shape 28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(april 11 - 17) VS (april 18 - 24)</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Home Page Bounce Rate 44.29% to 34.75% </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Colections page: 66.67% to 50%</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Break down the presentation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2" name="Shape 29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(april 11 - 17) VS (april 18 - 24)</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Home Page Bounce Rate 44.29% to 34.75% </a:t>
            </a:r>
          </a:p>
          <a:p>
            <a:pPr indent="0" lvl="0" marL="0" marR="0" rtl="0" algn="l">
              <a:spcBef>
                <a:spcPts val="0"/>
              </a:spcBef>
              <a:buClr>
                <a:schemeClr val="dk1"/>
              </a:buClr>
              <a:buSzPct val="25000"/>
              <a:buFont typeface="Arial"/>
              <a:buNone/>
            </a:pPr>
            <a:r>
              <a:rPr b="0" i="0" lang="en" sz="1100" u="none" cap="none" strike="noStrike">
                <a:solidFill>
                  <a:schemeClr val="dk1"/>
                </a:solidFill>
                <a:latin typeface="Arial"/>
                <a:ea typeface="Arial"/>
                <a:cs typeface="Arial"/>
                <a:sym typeface="Arial"/>
              </a:rPr>
              <a:t>Colections page: 66.67% to 50%</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0" name="Shape 30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7" name="Shape 3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3" name="Shape 32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0" name="Shape 34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7" name="Shape 34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1" name="Shape 38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6" name="Shape 38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 name="Shape 12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8" name="Shape 41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1" name="Shape 43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2" name="Shape 45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4" name="Shape 4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2" name="Shape 50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6" name="Shape 52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51" name="Shape 55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5" name="Shape 56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8" name="Shape 5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Eatnomz is a …. Founded by …. Started out selling 1 … now 2 …. Soon 3 </a:t>
            </a: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Low sales … </a:t>
            </a: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From Website:</a:t>
            </a:r>
          </a:p>
          <a:p>
            <a:pPr indent="0" lvl="0" marL="0" marR="0" rtl="0" algn="l">
              <a:spcBef>
                <a:spcPts val="0"/>
              </a:spcBef>
              <a:spcAft>
                <a:spcPts val="0"/>
              </a:spcAft>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A transplant from Northern California, Eric previously worked as the controller at a startup in the mobile advertising space. In his spare time, Eric likes to eat his way through New York and complain about the weather</a:t>
            </a:r>
          </a:p>
          <a:p>
            <a:pPr indent="0" lvl="0" marL="0" marR="0" rtl="0" algn="l">
              <a:spcBef>
                <a:spcPts val="0"/>
              </a:spcBef>
              <a:spcAft>
                <a:spcPts val="0"/>
              </a:spcAft>
              <a:buClr>
                <a:schemeClr val="dk1"/>
              </a:buClr>
              <a:buSzPct val="25000"/>
              <a:buFont typeface="Arial"/>
              <a:buNone/>
            </a:pPr>
            <a:r>
              <a:t/>
            </a:r>
            <a:endParaRPr b="0" i="0" sz="1150" u="none" cap="none" strike="noStrike">
              <a:solidFill>
                <a:srgbClr val="363636"/>
              </a:solidFill>
              <a:highlight>
                <a:srgbClr val="FFFFFF"/>
              </a:highlight>
              <a:latin typeface="Arial"/>
              <a:ea typeface="Arial"/>
              <a:cs typeface="Arial"/>
              <a:sym typeface="Arial"/>
            </a:endParaRPr>
          </a:p>
          <a:p>
            <a:pPr indent="0" lvl="0" marL="0" marR="0" rtl="0" algn="l">
              <a:spcBef>
                <a:spcPts val="0"/>
              </a:spcBef>
              <a:buClr>
                <a:srgbClr val="363636"/>
              </a:buClr>
              <a:buSzPct val="25000"/>
              <a:buFont typeface="Arial"/>
              <a:buNone/>
            </a:pPr>
            <a:r>
              <a:rPr b="0" i="0" lang="en" sz="1150" u="none" cap="none" strike="noStrike">
                <a:solidFill>
                  <a:srgbClr val="363636"/>
                </a:solidFill>
                <a:highlight>
                  <a:srgbClr val="FFFFFF"/>
                </a:highlight>
                <a:latin typeface="Arial"/>
                <a:ea typeface="Arial"/>
                <a:cs typeface="Arial"/>
                <a:sym typeface="Arial"/>
              </a:rPr>
              <a:t>A graduate of the Wharton School at the University of Pennsylvania, Tony previously worked in management consulting, private equity and international trade. He loves noups ("noodle soups"), Asian American data and hitting the game-winner in pick-up basketball (it never happens).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1" name="Shape 6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5" name="Shape 62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2" name="Shape 63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5" name="Shape 6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8" name="Shape 65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1" name="Shape 6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7" name="Shape 67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 name="Shape 682"/>
        <p:cNvGrpSpPr/>
        <p:nvPr/>
      </p:nvGrpSpPr>
      <p:grpSpPr>
        <a:xfrm>
          <a:off x="0" y="0"/>
          <a:ext cx="0" cy="0"/>
          <a:chOff x="0" y="0"/>
          <a:chExt cx="0" cy="0"/>
        </a:xfrm>
      </p:grpSpPr>
      <p:sp>
        <p:nvSpPr>
          <p:cNvPr id="683" name="Shape 6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4" name="Shape 68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0" name="Shape 69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96" name="Shape 69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Provide healthy, tasty proucts to young professionals who dont have time to cook, but still want good food and stilll want to eat healthy</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Uses website as its primary point of sale, uses shoppify platform</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Produces and freezes soups in bulk</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Delivers frozen soups twice a week, due to capaicity constraints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Uses a unique freeze and deliver busines model. Freezing prociess allows to preserve natural flavor and freshness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Target young asian americans working in nyc </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Underserved market </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Health conscious</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Intimidated by foreign labels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Long term goal is to raise brand awareness to the poijnt where Tony able to enter into the frozen food section of gorcery stores</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Allowing him to scale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228600" lvl="0" marL="45720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5" name="Shape 70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Nomz in intersection of two highly competitive enviornemtns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Indirect competitor with delivery, direct competitor with other frozen asian cuisine companies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Takeout saturaed in big cities by orderup and grubhub</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Offer faster delivery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Frozen asian cuiines brands like ____ lareger, more brand awareness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Already have a laree presence in store and on line, through mediums such as amazon</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However, opportunity because their products viewed as unhealthy with many preeservitives, where as nomz is healthy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The company has numerous competitors in the space. Asian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takeout is</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abundant in big cities, and frozen Asian cuisine products a</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lready exist in the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market (i.e. P.F. Changs.) However, as the company inte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nds to serve a very</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niche market, many of the competitors could be considered i</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ndirect</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competition.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Brands like Yijo Foods and Annie Chun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Arial"/>
                <a:ea typeface="Arial"/>
                <a:cs typeface="Arial"/>
                <a:sym typeface="Arial"/>
              </a:rPr>
              <a:t>’</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 serve frozen Asian cuisines with 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organic all-natural focus, but mainly targets non-Asian Amer</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icans. Other</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options such as Asian take outs and commercialized brands</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such as Wei-Chuan</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serve cuisines that are highly processed and unhealthy as co</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mpared to the</a:t>
            </a:r>
          </a:p>
          <a:p>
            <a:pPr indent="0" lvl="0" marL="0" marR="0" rtl="0" algn="l">
              <a:lnSpc>
                <a:spcPct val="115000"/>
              </a:lnSpc>
              <a:spcBef>
                <a:spcPts val="0"/>
              </a:spcBef>
              <a:spcAft>
                <a:spcPts val="0"/>
              </a:spcAft>
              <a:buClr>
                <a:schemeClr val="dk1"/>
              </a:buClr>
              <a:buSzPct val="2500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Nomz products.</a:t>
            </a:r>
          </a:p>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Due to startup nature, Current marketing efforts are limited</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Leveraging personal network through facebook</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Infrequent facebook activity/posts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FB reach only 314 people likes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Some engagement through blog posts, but low page visits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This is the main area they need help with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Sets up the goals for our engagement</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Increase custoemr base, improving revenue and number of transactions online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While simultaneously improving brand awareness by leveraging digital medium</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Monitoring</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Changes to website</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SEO</a:t>
            </a:r>
          </a:p>
          <a:p>
            <a:pPr indent="-228600" lvl="0" marL="457200" marR="0" rtl="0" algn="l">
              <a:spcBef>
                <a:spcPts val="0"/>
              </a:spcBef>
              <a:buClr>
                <a:schemeClr val="dk1"/>
              </a:buClr>
              <a:buSzPct val="100000"/>
              <a:buFont typeface="Arial"/>
              <a:buChar char="●"/>
            </a:pPr>
            <a:r>
              <a:rPr b="0" i="0" lang="en" sz="1100" u="none" cap="none" strike="noStrike">
                <a:solidFill>
                  <a:schemeClr val="dk1"/>
                </a:solidFill>
                <a:latin typeface="Arial"/>
                <a:ea typeface="Arial"/>
                <a:cs typeface="Arial"/>
                <a:sym typeface="Arial"/>
              </a:rPr>
              <a:t>Search Ads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 name="Shape 17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David vs Goliath story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From the client side, starting off with a small custoemr base</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Relying primarily on personal connnections</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Only two founders --=&gt; their network can only reach so far before start imposing on their ability to expand</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Low brand awareness serves as a hurdle for potential customers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Team facing many obstacles as well</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Client located in nyc gave us limite ability to directly play a role in the nYC market</a:t>
            </a:r>
          </a:p>
          <a:p>
            <a:pPr indent="-228600" lvl="0" marL="457200" marR="0" rtl="0" algn="l">
              <a:spcBef>
                <a:spcPts val="0"/>
              </a:spcBef>
              <a:spcAft>
                <a:spcPts val="0"/>
              </a:spcAft>
              <a:buClr>
                <a:schemeClr val="dk1"/>
              </a:buClr>
              <a:buSzPct val="100000"/>
              <a:buFont typeface="Arial"/>
              <a:buChar char="●"/>
            </a:pPr>
            <a:r>
              <a:rPr b="0" i="0" lang="en" sz="1100" u="none" cap="none" strike="noStrike">
                <a:solidFill>
                  <a:schemeClr val="dk1"/>
                </a:solidFill>
                <a:latin typeface="Arial"/>
                <a:ea typeface="Arial"/>
                <a:cs typeface="Arial"/>
                <a:sym typeface="Arial"/>
              </a:rPr>
              <a:t>Work purely remote action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In early stages of the engagement, Team went from 5 to 3 peopls </a:t>
            </a:r>
          </a:p>
          <a:p>
            <a:pPr indent="0" lvl="0" marL="0" marR="0" rtl="0" algn="l">
              <a:spcBef>
                <a:spcPts val="0"/>
              </a:spcBef>
              <a:spcAft>
                <a:spcPts val="0"/>
              </a:spcAft>
              <a:buClr>
                <a:schemeClr val="dk1"/>
              </a:buClr>
              <a:buSzPct val="25000"/>
              <a:buFont typeface="Arial"/>
              <a:buNone/>
            </a:pPr>
            <a:r>
              <a:rPr b="0" i="0" lang="en" sz="1100" u="none" cap="none" strike="noStrike">
                <a:solidFill>
                  <a:schemeClr val="dk1"/>
                </a:solidFill>
                <a:latin typeface="Arial"/>
                <a:ea typeface="Arial"/>
                <a:cs typeface="Arial"/>
                <a:sym typeface="Arial"/>
              </a:rPr>
              <a:t>Limited ability to make website design changes because of poor design of templates, and litle traffic to base decision change on</a:t>
            </a:r>
          </a:p>
          <a:p>
            <a:pPr indent="-228600" lvl="0" marL="457200" marR="0" rtl="0" algn="l">
              <a:spcBef>
                <a:spcPts val="0"/>
              </a:spcBef>
              <a:buClr>
                <a:schemeClr val="dk1"/>
              </a:buClr>
              <a:buSzPct val="100000"/>
              <a:buFont typeface="Arial"/>
              <a:buChar char="●"/>
            </a:pPr>
            <a:r>
              <a:rPr b="0" i="0" lang="en" sz="1100" u="none" cap="none" strike="noStrike">
                <a:solidFill>
                  <a:schemeClr val="dk1"/>
                </a:solidFill>
                <a:latin typeface="Arial"/>
                <a:ea typeface="Arial"/>
                <a:cs typeface="Arial"/>
                <a:sym typeface="Arial"/>
              </a:rPr>
              <a:t>Only one AB test at a time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29" y="2003888"/>
            <a:ext cx="4523697" cy="115979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600" u="none" cap="none" strike="noStrike">
                <a:solidFill>
                  <a:srgbClr val="000000"/>
                </a:solidFill>
                <a:latin typeface="Lora"/>
                <a:ea typeface="Lora"/>
                <a:cs typeface="Lora"/>
                <a:sym typeface="Lora"/>
              </a:defRPr>
            </a:lvl1pPr>
            <a:lvl2pPr indent="0" lvl="1">
              <a:spcBef>
                <a:spcPts val="0"/>
              </a:spcBef>
              <a:buFont typeface="Lora"/>
              <a:buNone/>
              <a:defRPr b="1" sz="3600">
                <a:latin typeface="Lora"/>
                <a:ea typeface="Lora"/>
                <a:cs typeface="Lora"/>
                <a:sym typeface="Lora"/>
              </a:defRPr>
            </a:lvl2pPr>
            <a:lvl3pPr indent="0" lvl="2">
              <a:spcBef>
                <a:spcPts val="0"/>
              </a:spcBef>
              <a:buFont typeface="Lora"/>
              <a:buNone/>
              <a:defRPr b="1" sz="3600">
                <a:latin typeface="Lora"/>
                <a:ea typeface="Lora"/>
                <a:cs typeface="Lora"/>
                <a:sym typeface="Lora"/>
              </a:defRPr>
            </a:lvl3pPr>
            <a:lvl4pPr indent="0" lvl="3">
              <a:spcBef>
                <a:spcPts val="0"/>
              </a:spcBef>
              <a:buFont typeface="Lora"/>
              <a:buNone/>
              <a:defRPr b="1" sz="3600">
                <a:latin typeface="Lora"/>
                <a:ea typeface="Lora"/>
                <a:cs typeface="Lora"/>
                <a:sym typeface="Lora"/>
              </a:defRPr>
            </a:lvl4pPr>
            <a:lvl5pPr indent="0" lvl="4">
              <a:spcBef>
                <a:spcPts val="0"/>
              </a:spcBef>
              <a:buFont typeface="Lora"/>
              <a:buNone/>
              <a:defRPr b="1" sz="3600">
                <a:latin typeface="Lora"/>
                <a:ea typeface="Lora"/>
                <a:cs typeface="Lora"/>
                <a:sym typeface="Lora"/>
              </a:defRPr>
            </a:lvl5pPr>
            <a:lvl6pPr indent="0" lvl="5">
              <a:spcBef>
                <a:spcPts val="0"/>
              </a:spcBef>
              <a:buFont typeface="Lora"/>
              <a:buNone/>
              <a:defRPr b="1" sz="3600">
                <a:latin typeface="Lora"/>
                <a:ea typeface="Lora"/>
                <a:cs typeface="Lora"/>
                <a:sym typeface="Lora"/>
              </a:defRPr>
            </a:lvl6pPr>
            <a:lvl7pPr indent="0" lvl="6">
              <a:spcBef>
                <a:spcPts val="0"/>
              </a:spcBef>
              <a:buFont typeface="Lora"/>
              <a:buNone/>
              <a:defRPr b="1" sz="3600">
                <a:latin typeface="Lora"/>
                <a:ea typeface="Lora"/>
                <a:cs typeface="Lora"/>
                <a:sym typeface="Lora"/>
              </a:defRPr>
            </a:lvl7pPr>
            <a:lvl8pPr indent="0" lvl="7">
              <a:spcBef>
                <a:spcPts val="0"/>
              </a:spcBef>
              <a:buFont typeface="Lora"/>
              <a:buNone/>
              <a:defRPr b="1" sz="3600">
                <a:latin typeface="Lora"/>
                <a:ea typeface="Lora"/>
                <a:cs typeface="Lora"/>
                <a:sym typeface="Lora"/>
              </a:defRPr>
            </a:lvl8pPr>
            <a:lvl9pPr indent="0" lvl="8">
              <a:spcBef>
                <a:spcPts val="0"/>
              </a:spcBef>
              <a:buFont typeface="Lora"/>
              <a:buNone/>
              <a:defRPr b="1" sz="3600">
                <a:latin typeface="Lora"/>
                <a:ea typeface="Lora"/>
                <a:cs typeface="Lora"/>
                <a:sym typeface="Lora"/>
              </a:defRPr>
            </a:lvl9pPr>
          </a:lstStyle>
          <a:p/>
        </p:txBody>
      </p:sp>
      <p:cxnSp>
        <p:nvCxnSpPr>
          <p:cNvPr id="10" name="Shape 10"/>
          <p:cNvCxnSpPr/>
          <p:nvPr/>
        </p:nvCxnSpPr>
        <p:spPr>
          <a:xfrm>
            <a:off x="-6025" y="3676510"/>
            <a:ext cx="9161998" cy="0"/>
          </a:xfrm>
          <a:prstGeom prst="straightConnector1">
            <a:avLst/>
          </a:prstGeom>
          <a:noFill/>
          <a:ln cap="flat" cmpd="sng" w="9525">
            <a:solidFill>
              <a:srgbClr val="000000"/>
            </a:solidFill>
            <a:prstDash val="solid"/>
            <a:round/>
            <a:headEnd len="med" w="med" type="none"/>
            <a:tailEnd len="med" w="med" type="none"/>
          </a:ln>
        </p:spPr>
      </p:cxnSp>
      <p:sp>
        <p:nvSpPr>
          <p:cNvPr id="11" name="Shape 11"/>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60"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61" name="Shape 61"/>
        <p:cNvGrpSpPr/>
        <p:nvPr/>
      </p:nvGrpSpPr>
      <p:grpSpPr>
        <a:xfrm>
          <a:off x="0" y="0"/>
          <a:ext cx="0" cy="0"/>
          <a:chOff x="0" y="0"/>
          <a:chExt cx="0" cy="0"/>
        </a:xfrm>
      </p:grpSpPr>
      <p:cxnSp>
        <p:nvCxnSpPr>
          <p:cNvPr id="62" name="Shape 62"/>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63" name="Shape 63"/>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 name="Shape 64"/>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highlight>
                  <a:srgbClr val="FFFFFF"/>
                </a:highlight>
                <a:latin typeface="Lora"/>
                <a:ea typeface="Lora"/>
                <a:cs typeface="Lora"/>
                <a:sym typeface="Lora"/>
              </a:defRPr>
            </a:lvl2pPr>
            <a:lvl3pPr indent="0" lvl="2" rtl="0">
              <a:spcBef>
                <a:spcPts val="0"/>
              </a:spcBef>
              <a:buFont typeface="Lora"/>
              <a:buNone/>
              <a:defRPr b="1" sz="2000">
                <a:highlight>
                  <a:srgbClr val="FFFFFF"/>
                </a:highlight>
                <a:latin typeface="Lora"/>
                <a:ea typeface="Lora"/>
                <a:cs typeface="Lora"/>
                <a:sym typeface="Lora"/>
              </a:defRPr>
            </a:lvl3pPr>
            <a:lvl4pPr indent="0" lvl="3" rtl="0">
              <a:spcBef>
                <a:spcPts val="0"/>
              </a:spcBef>
              <a:buFont typeface="Lora"/>
              <a:buNone/>
              <a:defRPr b="1" sz="2000">
                <a:highlight>
                  <a:srgbClr val="FFFFFF"/>
                </a:highlight>
                <a:latin typeface="Lora"/>
                <a:ea typeface="Lora"/>
                <a:cs typeface="Lora"/>
                <a:sym typeface="Lora"/>
              </a:defRPr>
            </a:lvl4pPr>
            <a:lvl5pPr indent="0" lvl="4" rtl="0">
              <a:spcBef>
                <a:spcPts val="0"/>
              </a:spcBef>
              <a:buFont typeface="Lora"/>
              <a:buNone/>
              <a:defRPr b="1" sz="2000">
                <a:highlight>
                  <a:srgbClr val="FFFFFF"/>
                </a:highlight>
                <a:latin typeface="Lora"/>
                <a:ea typeface="Lora"/>
                <a:cs typeface="Lora"/>
                <a:sym typeface="Lora"/>
              </a:defRPr>
            </a:lvl5pPr>
            <a:lvl6pPr indent="0" lvl="5" rtl="0">
              <a:spcBef>
                <a:spcPts val="0"/>
              </a:spcBef>
              <a:buFont typeface="Lora"/>
              <a:buNone/>
              <a:defRPr b="1" sz="2000">
                <a:highlight>
                  <a:srgbClr val="FFFFFF"/>
                </a:highlight>
                <a:latin typeface="Lora"/>
                <a:ea typeface="Lora"/>
                <a:cs typeface="Lora"/>
                <a:sym typeface="Lora"/>
              </a:defRPr>
            </a:lvl6pPr>
            <a:lvl7pPr indent="0" lvl="6" rtl="0">
              <a:spcBef>
                <a:spcPts val="0"/>
              </a:spcBef>
              <a:buFont typeface="Lora"/>
              <a:buNone/>
              <a:defRPr b="1" sz="2000">
                <a:highlight>
                  <a:srgbClr val="FFFFFF"/>
                </a:highlight>
                <a:latin typeface="Lora"/>
                <a:ea typeface="Lora"/>
                <a:cs typeface="Lora"/>
                <a:sym typeface="Lora"/>
              </a:defRPr>
            </a:lvl7pPr>
            <a:lvl8pPr indent="0" lvl="7" rtl="0">
              <a:spcBef>
                <a:spcPts val="0"/>
              </a:spcBef>
              <a:buFont typeface="Lora"/>
              <a:buNone/>
              <a:defRPr b="1" sz="2000">
                <a:highlight>
                  <a:srgbClr val="FFFFFF"/>
                </a:highlight>
                <a:latin typeface="Lora"/>
                <a:ea typeface="Lora"/>
                <a:cs typeface="Lora"/>
                <a:sym typeface="Lora"/>
              </a:defRPr>
            </a:lvl8pPr>
            <a:lvl9pPr indent="0" lvl="8" rtl="0">
              <a:spcBef>
                <a:spcPts val="0"/>
              </a:spcBef>
              <a:buFont typeface="Lora"/>
              <a:buNone/>
              <a:defRPr b="1" sz="2000">
                <a:highlight>
                  <a:srgbClr val="FFFFFF"/>
                </a:highlight>
                <a:latin typeface="Lora"/>
                <a:ea typeface="Lora"/>
                <a:cs typeface="Lora"/>
                <a:sym typeface="Lora"/>
              </a:defRPr>
            </a:lvl9pPr>
          </a:lstStyle>
          <a:p/>
        </p:txBody>
      </p:sp>
      <p:sp>
        <p:nvSpPr>
          <p:cNvPr id="65" name="Shape 65"/>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3048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66" name="Shape 66"/>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67" name="Shape 67"/>
        <p:cNvGrpSpPr/>
        <p:nvPr/>
      </p:nvGrpSpPr>
      <p:grpSpPr>
        <a:xfrm>
          <a:off x="0" y="0"/>
          <a:ext cx="0" cy="0"/>
          <a:chOff x="0" y="0"/>
          <a:chExt cx="0" cy="0"/>
        </a:xfrm>
      </p:grpSpPr>
      <p:sp>
        <p:nvSpPr>
          <p:cNvPr id="68" name="Shape 68"/>
          <p:cNvSpPr txBox="1"/>
          <p:nvPr>
            <p:ph idx="1" type="body"/>
          </p:nvPr>
        </p:nvSpPr>
        <p:spPr>
          <a:xfrm>
            <a:off x="2105050" y="2238000"/>
            <a:ext cx="4933800" cy="819898"/>
          </a:xfrm>
          <a:prstGeom prst="rect">
            <a:avLst/>
          </a:prstGeom>
          <a:noFill/>
          <a:ln>
            <a:noFill/>
          </a:ln>
        </p:spPr>
        <p:txBody>
          <a:bodyPr anchorCtr="0" anchor="b" bIns="91425" lIns="91425" rIns="91425" tIns="91425"/>
          <a:lstStyle>
            <a:lvl1pPr indent="304800" lvl="0" marL="0" marR="0" rtl="0" algn="ctr">
              <a:lnSpc>
                <a:spcPct val="100000"/>
              </a:lnSpc>
              <a:spcBef>
                <a:spcPts val="0"/>
              </a:spcBef>
              <a:spcAft>
                <a:spcPts val="0"/>
              </a:spcAft>
              <a:buClr>
                <a:srgbClr val="FFCD00"/>
              </a:buClr>
              <a:buSzPct val="100000"/>
              <a:buFont typeface="Lora"/>
              <a:buChar char="◉"/>
              <a:defRPr b="0" i="1" sz="2400" u="none" cap="none" strike="noStrike">
                <a:solidFill>
                  <a:srgbClr val="000000"/>
                </a:solidFill>
                <a:latin typeface="Lora"/>
                <a:ea typeface="Lora"/>
                <a:cs typeface="Lora"/>
                <a:sym typeface="Lora"/>
              </a:defRPr>
            </a:lvl1pPr>
            <a:lvl2pPr indent="0" lvl="1" marL="457200" marR="0" rtl="0" algn="ctr">
              <a:lnSpc>
                <a:spcPct val="100000"/>
              </a:lnSpc>
              <a:spcBef>
                <a:spcPts val="0"/>
              </a:spcBef>
              <a:spcAft>
                <a:spcPts val="0"/>
              </a:spcAft>
              <a:buClr>
                <a:srgbClr val="FFCD00"/>
              </a:buClr>
              <a:buFont typeface="Lora"/>
              <a:buNone/>
              <a:defRPr b="0" i="1" sz="2000" u="none" cap="none" strike="noStrike">
                <a:solidFill>
                  <a:srgbClr val="000000"/>
                </a:solidFill>
                <a:latin typeface="Lora"/>
                <a:ea typeface="Lora"/>
                <a:cs typeface="Lora"/>
                <a:sym typeface="Lora"/>
              </a:defRPr>
            </a:lvl2pPr>
            <a:lvl3pPr indent="0" lvl="2" marL="914400" marR="0" rtl="0" algn="ctr">
              <a:lnSpc>
                <a:spcPct val="100000"/>
              </a:lnSpc>
              <a:spcBef>
                <a:spcPts val="0"/>
              </a:spcBef>
              <a:spcAft>
                <a:spcPts val="0"/>
              </a:spcAft>
              <a:buClr>
                <a:srgbClr val="FFCD00"/>
              </a:buClr>
              <a:buFont typeface="Lora"/>
              <a:buNone/>
              <a:defRPr b="0" i="1" sz="2000" u="none" cap="none" strike="noStrike">
                <a:solidFill>
                  <a:srgbClr val="000000"/>
                </a:solidFill>
                <a:latin typeface="Lora"/>
                <a:ea typeface="Lora"/>
                <a:cs typeface="Lora"/>
                <a:sym typeface="Lora"/>
              </a:defRPr>
            </a:lvl3pPr>
            <a:lvl4pPr indent="0" lvl="3" marL="13716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4pPr>
            <a:lvl5pPr indent="0" lvl="4" marL="18288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5pPr>
            <a:lvl6pPr indent="0" lvl="5" marL="22860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6pPr>
            <a:lvl7pPr indent="0" lvl="6" marL="27432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7pPr>
            <a:lvl8pPr indent="0" lvl="7" marL="32004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8pPr>
            <a:lvl9pPr indent="0" lvl="8" marL="3657600" marR="0" rtl="0" algn="ctr">
              <a:lnSpc>
                <a:spcPct val="100000"/>
              </a:lnSpc>
              <a:spcBef>
                <a:spcPts val="0"/>
              </a:spcBef>
              <a:spcAft>
                <a:spcPts val="0"/>
              </a:spcAft>
              <a:buClr>
                <a:srgbClr val="FFCD00"/>
              </a:buClr>
              <a:buFont typeface="Lora"/>
              <a:buNone/>
              <a:defRPr b="0" i="1" sz="2400" u="none" cap="none" strike="noStrike">
                <a:solidFill>
                  <a:srgbClr val="000000"/>
                </a:solidFill>
                <a:latin typeface="Lora"/>
                <a:ea typeface="Lora"/>
                <a:cs typeface="Lora"/>
                <a:sym typeface="Lora"/>
              </a:defRPr>
            </a:lvl9pPr>
          </a:lstStyle>
          <a:p/>
        </p:txBody>
      </p:sp>
      <p:cxnSp>
        <p:nvCxnSpPr>
          <p:cNvPr id="69" name="Shape 69"/>
          <p:cNvCxnSpPr/>
          <p:nvPr/>
        </p:nvCxnSpPr>
        <p:spPr>
          <a:xfrm>
            <a:off x="4584075" y="3676500"/>
            <a:ext cx="0" cy="1480498"/>
          </a:xfrm>
          <a:prstGeom prst="straightConnector1">
            <a:avLst/>
          </a:prstGeom>
          <a:noFill/>
          <a:ln cap="flat" cmpd="sng" w="9525">
            <a:solidFill>
              <a:srgbClr val="CCCCCC"/>
            </a:solidFill>
            <a:prstDash val="solid"/>
            <a:round/>
            <a:headEnd len="med" w="med" type="none"/>
            <a:tailEnd len="med" w="med" type="none"/>
          </a:ln>
        </p:spPr>
      </p:cxnSp>
      <p:sp>
        <p:nvSpPr>
          <p:cNvPr id="70" name="Shape 70"/>
          <p:cNvSpPr/>
          <p:nvPr/>
        </p:nvSpPr>
        <p:spPr>
          <a:xfrm>
            <a:off x="428850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txBox="1"/>
          <p:nvPr/>
        </p:nvSpPr>
        <p:spPr>
          <a:xfrm>
            <a:off x="3593400" y="3412651"/>
            <a:ext cx="1957200" cy="6536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3600" u="none" cap="none" strike="noStrike">
                <a:solidFill>
                  <a:srgbClr val="000000"/>
                </a:solidFill>
                <a:latin typeface="Lora"/>
                <a:ea typeface="Lora"/>
                <a:cs typeface="Lora"/>
                <a:sym typeface="Lora"/>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72" name="Shape 72"/>
        <p:cNvGrpSpPr/>
        <p:nvPr/>
      </p:nvGrpSpPr>
      <p:grpSpPr>
        <a:xfrm>
          <a:off x="0" y="0"/>
          <a:ext cx="0" cy="0"/>
          <a:chOff x="0" y="0"/>
          <a:chExt cx="0" cy="0"/>
        </a:xfrm>
      </p:grpSpPr>
      <p:sp>
        <p:nvSpPr>
          <p:cNvPr id="73" name="Shape 7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74" name="Shape 74"/>
          <p:cNvSpPr txBox="1"/>
          <p:nvPr>
            <p:ph idx="1" type="body"/>
          </p:nvPr>
        </p:nvSpPr>
        <p:spPr>
          <a:xfrm>
            <a:off x="1381250" y="1618700"/>
            <a:ext cx="3425400" cy="3231000"/>
          </a:xfrm>
          <a:prstGeom prst="rect">
            <a:avLst/>
          </a:prstGeom>
          <a:noFill/>
          <a:ln>
            <a:noFill/>
          </a:ln>
        </p:spPr>
        <p:txBody>
          <a:bodyPr anchorCtr="0" anchor="t" bIns="91425" lIns="91425" rIns="91425" tIns="91425"/>
          <a:lstStyle>
            <a:lvl1pPr indent="254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sp>
        <p:nvSpPr>
          <p:cNvPr id="75" name="Shape 75"/>
          <p:cNvSpPr txBox="1"/>
          <p:nvPr>
            <p:ph idx="2" type="body"/>
          </p:nvPr>
        </p:nvSpPr>
        <p:spPr>
          <a:xfrm>
            <a:off x="5012916" y="1618700"/>
            <a:ext cx="3425400" cy="3231000"/>
          </a:xfrm>
          <a:prstGeom prst="rect">
            <a:avLst/>
          </a:prstGeom>
          <a:noFill/>
          <a:ln>
            <a:noFill/>
          </a:ln>
        </p:spPr>
        <p:txBody>
          <a:bodyPr anchorCtr="0" anchor="t" bIns="91425" lIns="91425" rIns="91425" tIns="91425"/>
          <a:lstStyle>
            <a:lvl1pPr indent="254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cxnSp>
        <p:nvCxnSpPr>
          <p:cNvPr id="76" name="Shape 7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77" name="Shape 7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78" name="Shape 78"/>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cxnSp>
        <p:nvCxnSpPr>
          <p:cNvPr id="80" name="Shape 80"/>
          <p:cNvCxnSpPr/>
          <p:nvPr/>
        </p:nvCxnSpPr>
        <p:spPr>
          <a:xfrm>
            <a:off x="-6025" y="4513728"/>
            <a:ext cx="9161998" cy="0"/>
          </a:xfrm>
          <a:prstGeom prst="straightConnector1">
            <a:avLst/>
          </a:prstGeom>
          <a:noFill/>
          <a:ln cap="flat" cmpd="sng" w="9525">
            <a:solidFill>
              <a:srgbClr val="CCCCCC"/>
            </a:solidFill>
            <a:prstDash val="solid"/>
            <a:round/>
            <a:headEnd len="med" w="med" type="none"/>
            <a:tailEnd len="med" w="med" type="none"/>
          </a:ln>
        </p:spPr>
      </p:cxnSp>
      <p:sp>
        <p:nvSpPr>
          <p:cNvPr id="81" name="Shape 81"/>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2" name="Shape 82"/>
        <p:cNvGrpSpPr/>
        <p:nvPr/>
      </p:nvGrpSpPr>
      <p:grpSpPr>
        <a:xfrm>
          <a:off x="0" y="0"/>
          <a:ext cx="0" cy="0"/>
          <a:chOff x="0" y="0"/>
          <a:chExt cx="0" cy="0"/>
        </a:xfrm>
      </p:grpSpPr>
      <p:sp>
        <p:nvSpPr>
          <p:cNvPr id="83" name="Shape 83"/>
          <p:cNvSpPr txBox="1"/>
          <p:nvPr>
            <p:ph type="ctrTitle"/>
          </p:nvPr>
        </p:nvSpPr>
        <p:spPr>
          <a:xfrm>
            <a:off x="996629" y="2003888"/>
            <a:ext cx="4523698"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600" u="none" cap="none" strike="noStrike">
                <a:solidFill>
                  <a:srgbClr val="000000"/>
                </a:solidFill>
                <a:latin typeface="Lora"/>
                <a:ea typeface="Lora"/>
                <a:cs typeface="Lora"/>
                <a:sym typeface="Lora"/>
              </a:defRPr>
            </a:lvl1pPr>
            <a:lvl2pPr indent="0" lvl="1" rtl="0">
              <a:spcBef>
                <a:spcPts val="0"/>
              </a:spcBef>
              <a:buFont typeface="Lora"/>
              <a:buNone/>
              <a:defRPr b="1" sz="3600">
                <a:latin typeface="Lora"/>
                <a:ea typeface="Lora"/>
                <a:cs typeface="Lora"/>
                <a:sym typeface="Lora"/>
              </a:defRPr>
            </a:lvl2pPr>
            <a:lvl3pPr indent="0" lvl="2" rtl="0">
              <a:spcBef>
                <a:spcPts val="0"/>
              </a:spcBef>
              <a:buFont typeface="Lora"/>
              <a:buNone/>
              <a:defRPr b="1" sz="3600">
                <a:latin typeface="Lora"/>
                <a:ea typeface="Lora"/>
                <a:cs typeface="Lora"/>
                <a:sym typeface="Lora"/>
              </a:defRPr>
            </a:lvl3pPr>
            <a:lvl4pPr indent="0" lvl="3" rtl="0">
              <a:spcBef>
                <a:spcPts val="0"/>
              </a:spcBef>
              <a:buFont typeface="Lora"/>
              <a:buNone/>
              <a:defRPr b="1" sz="3600">
                <a:latin typeface="Lora"/>
                <a:ea typeface="Lora"/>
                <a:cs typeface="Lora"/>
                <a:sym typeface="Lora"/>
              </a:defRPr>
            </a:lvl4pPr>
            <a:lvl5pPr indent="0" lvl="4" rtl="0">
              <a:spcBef>
                <a:spcPts val="0"/>
              </a:spcBef>
              <a:buFont typeface="Lora"/>
              <a:buNone/>
              <a:defRPr b="1" sz="3600">
                <a:latin typeface="Lora"/>
                <a:ea typeface="Lora"/>
                <a:cs typeface="Lora"/>
                <a:sym typeface="Lora"/>
              </a:defRPr>
            </a:lvl5pPr>
            <a:lvl6pPr indent="0" lvl="5" rtl="0">
              <a:spcBef>
                <a:spcPts val="0"/>
              </a:spcBef>
              <a:buFont typeface="Lora"/>
              <a:buNone/>
              <a:defRPr b="1" sz="3600">
                <a:latin typeface="Lora"/>
                <a:ea typeface="Lora"/>
                <a:cs typeface="Lora"/>
                <a:sym typeface="Lora"/>
              </a:defRPr>
            </a:lvl6pPr>
            <a:lvl7pPr indent="0" lvl="6" rtl="0">
              <a:spcBef>
                <a:spcPts val="0"/>
              </a:spcBef>
              <a:buFont typeface="Lora"/>
              <a:buNone/>
              <a:defRPr b="1" sz="3600">
                <a:latin typeface="Lora"/>
                <a:ea typeface="Lora"/>
                <a:cs typeface="Lora"/>
                <a:sym typeface="Lora"/>
              </a:defRPr>
            </a:lvl7pPr>
            <a:lvl8pPr indent="0" lvl="7" rtl="0">
              <a:spcBef>
                <a:spcPts val="0"/>
              </a:spcBef>
              <a:buFont typeface="Lora"/>
              <a:buNone/>
              <a:defRPr b="1" sz="3600">
                <a:latin typeface="Lora"/>
                <a:ea typeface="Lora"/>
                <a:cs typeface="Lora"/>
                <a:sym typeface="Lora"/>
              </a:defRPr>
            </a:lvl8pPr>
            <a:lvl9pPr indent="0" lvl="8" rtl="0">
              <a:spcBef>
                <a:spcPts val="0"/>
              </a:spcBef>
              <a:buFont typeface="Lora"/>
              <a:buNone/>
              <a:defRPr b="1" sz="3600">
                <a:latin typeface="Lora"/>
                <a:ea typeface="Lora"/>
                <a:cs typeface="Lora"/>
                <a:sym typeface="Lora"/>
              </a:defRPr>
            </a:lvl9pPr>
          </a:lstStyle>
          <a:p/>
        </p:txBody>
      </p:sp>
      <p:cxnSp>
        <p:nvCxnSpPr>
          <p:cNvPr id="84" name="Shape 84"/>
          <p:cNvCxnSpPr/>
          <p:nvPr/>
        </p:nvCxnSpPr>
        <p:spPr>
          <a:xfrm>
            <a:off x="-6025" y="3676510"/>
            <a:ext cx="9161998" cy="0"/>
          </a:xfrm>
          <a:prstGeom prst="straightConnector1">
            <a:avLst/>
          </a:prstGeom>
          <a:noFill/>
          <a:ln cap="flat" cmpd="sng" w="9525">
            <a:solidFill>
              <a:srgbClr val="000000"/>
            </a:solidFill>
            <a:prstDash val="solid"/>
            <a:round/>
            <a:headEnd len="med" w="med" type="none"/>
            <a:tailEnd len="med" w="med" type="none"/>
          </a:ln>
        </p:spPr>
      </p:cxnSp>
      <p:sp>
        <p:nvSpPr>
          <p:cNvPr id="85" name="Shape 85"/>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6" name="Shape 86"/>
        <p:cNvGrpSpPr/>
        <p:nvPr/>
      </p:nvGrpSpPr>
      <p:grpSpPr>
        <a:xfrm>
          <a:off x="0" y="0"/>
          <a:ext cx="0" cy="0"/>
          <a:chOff x="0" y="0"/>
          <a:chExt cx="0" cy="0"/>
        </a:xfrm>
      </p:grpSpPr>
      <p:sp>
        <p:nvSpPr>
          <p:cNvPr id="87" name="Shape 87"/>
          <p:cNvSpPr txBox="1"/>
          <p:nvPr>
            <p:ph type="title"/>
          </p:nvPr>
        </p:nvSpPr>
        <p:spPr>
          <a:xfrm>
            <a:off x="1381250" y="937125"/>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cxnSp>
        <p:nvCxnSpPr>
          <p:cNvPr id="88" name="Shape 8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89" name="Shape 89"/>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90" name="Shape 90"/>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1" name="Shape 91"/>
        <p:cNvGrpSpPr/>
        <p:nvPr/>
      </p:nvGrpSpPr>
      <p:grpSpPr>
        <a:xfrm>
          <a:off x="0" y="0"/>
          <a:ext cx="0" cy="0"/>
          <a:chOff x="0" y="0"/>
          <a:chExt cx="0" cy="0"/>
        </a:xfrm>
      </p:grpSpPr>
      <p:sp>
        <p:nvSpPr>
          <p:cNvPr id="92" name="Shape 92"/>
          <p:cNvSpPr txBox="1"/>
          <p:nvPr>
            <p:ph idx="1" type="body"/>
          </p:nvPr>
        </p:nvSpPr>
        <p:spPr>
          <a:xfrm>
            <a:off x="1990450" y="4037375"/>
            <a:ext cx="5162999" cy="519599"/>
          </a:xfrm>
          <a:prstGeom prst="rect">
            <a:avLst/>
          </a:prstGeom>
          <a:noFill/>
          <a:ln>
            <a:noFill/>
          </a:ln>
        </p:spPr>
        <p:txBody>
          <a:bodyPr anchorCtr="0" anchor="b" bIns="91425" lIns="91425" rIns="91425" tIns="91425"/>
          <a:lstStyle>
            <a:lvl1pPr indent="0" lvl="0" marL="0" marR="0" rtl="0" algn="ctr">
              <a:lnSpc>
                <a:spcPct val="100000"/>
              </a:lnSpc>
              <a:spcBef>
                <a:spcPts val="360"/>
              </a:spcBef>
              <a:spcAft>
                <a:spcPts val="0"/>
              </a:spcAft>
              <a:buClr>
                <a:srgbClr val="FFCD00"/>
              </a:buClr>
              <a:buFont typeface="Lora"/>
              <a:buNone/>
              <a:defRPr b="0" i="1" sz="1400" u="none" cap="none" strike="noStrike">
                <a:solidFill>
                  <a:srgbClr val="000000"/>
                </a:solidFill>
                <a:latin typeface="Lora"/>
                <a:ea typeface="Lora"/>
                <a:cs typeface="Lora"/>
                <a:sym typeface="Lora"/>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93" name="Shape 93"/>
          <p:cNvCxnSpPr/>
          <p:nvPr/>
        </p:nvCxnSpPr>
        <p:spPr>
          <a:xfrm>
            <a:off x="-6025" y="4666128"/>
            <a:ext cx="9161998" cy="0"/>
          </a:xfrm>
          <a:prstGeom prst="straightConnector1">
            <a:avLst/>
          </a:prstGeom>
          <a:noFill/>
          <a:ln cap="flat" cmpd="sng" w="9525">
            <a:solidFill>
              <a:srgbClr val="CCCCCC"/>
            </a:solidFill>
            <a:prstDash val="solid"/>
            <a:round/>
            <a:headEnd len="med" w="med" type="none"/>
            <a:tailEnd len="med" w="med" type="none"/>
          </a:ln>
        </p:spPr>
      </p:cxnSp>
      <p:sp>
        <p:nvSpPr>
          <p:cNvPr id="94" name="Shape 94"/>
          <p:cNvSpPr/>
          <p:nvPr/>
        </p:nvSpPr>
        <p:spPr>
          <a:xfrm>
            <a:off x="4457400" y="4551496"/>
            <a:ext cx="229199" cy="2291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12" name="Shape 12"/>
        <p:cNvGrpSpPr/>
        <p:nvPr/>
      </p:nvGrpSpPr>
      <p:grpSpPr>
        <a:xfrm>
          <a:off x="0" y="0"/>
          <a:ext cx="0" cy="0"/>
          <a:chOff x="0" y="0"/>
          <a:chExt cx="0" cy="0"/>
        </a:xfrm>
      </p:grpSpPr>
      <p:sp>
        <p:nvSpPr>
          <p:cNvPr id="13" name="Shape 1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
        <p:nvSpPr>
          <p:cNvPr id="14" name="Shape 14"/>
          <p:cNvSpPr txBox="1"/>
          <p:nvPr>
            <p:ph idx="1" type="body"/>
          </p:nvPr>
        </p:nvSpPr>
        <p:spPr>
          <a:xfrm>
            <a:off x="1381250" y="1618700"/>
            <a:ext cx="3425400" cy="3231000"/>
          </a:xfrm>
          <a:prstGeom prst="rect">
            <a:avLst/>
          </a:prstGeom>
          <a:noFill/>
          <a:ln>
            <a:noFill/>
          </a:ln>
        </p:spPr>
        <p:txBody>
          <a:bodyPr anchorCtr="0" anchor="t" bIns="91425" lIns="91425" rIns="91425" tIns="91425"/>
          <a:lstStyle>
            <a:lvl1pPr indent="381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sp>
        <p:nvSpPr>
          <p:cNvPr id="15" name="Shape 15"/>
          <p:cNvSpPr txBox="1"/>
          <p:nvPr>
            <p:ph idx="2" type="body"/>
          </p:nvPr>
        </p:nvSpPr>
        <p:spPr>
          <a:xfrm>
            <a:off x="5012916" y="1618700"/>
            <a:ext cx="3425400" cy="3231000"/>
          </a:xfrm>
          <a:prstGeom prst="rect">
            <a:avLst/>
          </a:prstGeom>
          <a:noFill/>
          <a:ln>
            <a:noFill/>
          </a:ln>
        </p:spPr>
        <p:txBody>
          <a:bodyPr anchorCtr="0" anchor="t" bIns="91425" lIns="91425" rIns="91425" tIns="91425"/>
          <a:lstStyle>
            <a:lvl1pPr indent="381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cxnSp>
        <p:nvCxnSpPr>
          <p:cNvPr id="16" name="Shape 1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17" name="Shape 1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8" name="Shape 18"/>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9" name="Shape 19"/>
        <p:cNvGrpSpPr/>
        <p:nvPr/>
      </p:nvGrpSpPr>
      <p:grpSpPr>
        <a:xfrm>
          <a:off x="0" y="0"/>
          <a:ext cx="0" cy="0"/>
          <a:chOff x="0" y="0"/>
          <a:chExt cx="0" cy="0"/>
        </a:xfrm>
      </p:grpSpPr>
      <p:sp>
        <p:nvSpPr>
          <p:cNvPr id="20" name="Shape 20"/>
          <p:cNvSpPr txBox="1"/>
          <p:nvPr>
            <p:ph idx="1" type="subTitle"/>
          </p:nvPr>
        </p:nvSpPr>
        <p:spPr>
          <a:xfrm>
            <a:off x="2022300" y="2815923"/>
            <a:ext cx="5591400" cy="784797"/>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Quattrocento Sans"/>
              <a:buNone/>
              <a:defRPr b="0" i="0" sz="1400" u="none" cap="none" strike="noStrike">
                <a:solidFill>
                  <a:srgbClr val="000000"/>
                </a:solidFill>
                <a:highlight>
                  <a:srgbClr val="FFCD00"/>
                </a:highlight>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9pPr>
          </a:lstStyle>
          <a:p/>
        </p:txBody>
      </p:sp>
      <p:cxnSp>
        <p:nvCxnSpPr>
          <p:cNvPr id="21" name="Shape 21"/>
          <p:cNvCxnSpPr/>
          <p:nvPr/>
        </p:nvCxnSpPr>
        <p:spPr>
          <a:xfrm>
            <a:off x="-6025" y="2571758"/>
            <a:ext cx="1984499" cy="0"/>
          </a:xfrm>
          <a:prstGeom prst="straightConnector1">
            <a:avLst/>
          </a:prstGeom>
          <a:noFill/>
          <a:ln cap="flat" cmpd="sng" w="9525">
            <a:solidFill>
              <a:srgbClr val="CCCCCC"/>
            </a:solidFill>
            <a:prstDash val="solid"/>
            <a:round/>
            <a:headEnd len="med" w="med" type="none"/>
            <a:tailEnd len="med" w="med" type="none"/>
          </a:ln>
        </p:spPr>
      </p:cxnSp>
      <p:sp>
        <p:nvSpPr>
          <p:cNvPr id="22" name="Shape 22"/>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txBox="1"/>
          <p:nvPr>
            <p:ph type="ctrTitle"/>
          </p:nvPr>
        </p:nvSpPr>
        <p:spPr>
          <a:xfrm>
            <a:off x="2022225" y="1693523"/>
            <a:ext cx="3787799" cy="1159797"/>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000" u="none" cap="none" strike="noStrike">
                <a:solidFill>
                  <a:srgbClr val="000000"/>
                </a:solidFill>
                <a:latin typeface="Lora"/>
                <a:ea typeface="Lora"/>
                <a:cs typeface="Lora"/>
                <a:sym typeface="Lora"/>
              </a:defRPr>
            </a:lvl1pPr>
            <a:lvl2pPr indent="0" lvl="1" rtl="0">
              <a:spcBef>
                <a:spcPts val="0"/>
              </a:spcBef>
              <a:buFont typeface="Lora"/>
              <a:buNone/>
              <a:defRPr b="1" sz="3000">
                <a:latin typeface="Lora"/>
                <a:ea typeface="Lora"/>
                <a:cs typeface="Lora"/>
                <a:sym typeface="Lora"/>
              </a:defRPr>
            </a:lvl2pPr>
            <a:lvl3pPr indent="0" lvl="2" rtl="0">
              <a:spcBef>
                <a:spcPts val="0"/>
              </a:spcBef>
              <a:buFont typeface="Lora"/>
              <a:buNone/>
              <a:defRPr b="1" sz="3000">
                <a:latin typeface="Lora"/>
                <a:ea typeface="Lora"/>
                <a:cs typeface="Lora"/>
                <a:sym typeface="Lora"/>
              </a:defRPr>
            </a:lvl3pPr>
            <a:lvl4pPr indent="0" lvl="3" rtl="0">
              <a:spcBef>
                <a:spcPts val="0"/>
              </a:spcBef>
              <a:buFont typeface="Lora"/>
              <a:buNone/>
              <a:defRPr b="1" sz="3000">
                <a:latin typeface="Lora"/>
                <a:ea typeface="Lora"/>
                <a:cs typeface="Lora"/>
                <a:sym typeface="Lora"/>
              </a:defRPr>
            </a:lvl4pPr>
            <a:lvl5pPr indent="0" lvl="4" rtl="0">
              <a:spcBef>
                <a:spcPts val="0"/>
              </a:spcBef>
              <a:buFont typeface="Lora"/>
              <a:buNone/>
              <a:defRPr b="1" sz="3000">
                <a:latin typeface="Lora"/>
                <a:ea typeface="Lora"/>
                <a:cs typeface="Lora"/>
                <a:sym typeface="Lora"/>
              </a:defRPr>
            </a:lvl5pPr>
            <a:lvl6pPr indent="0" lvl="5" rtl="0">
              <a:spcBef>
                <a:spcPts val="0"/>
              </a:spcBef>
              <a:buFont typeface="Lora"/>
              <a:buNone/>
              <a:defRPr b="1" sz="3000">
                <a:latin typeface="Lora"/>
                <a:ea typeface="Lora"/>
                <a:cs typeface="Lora"/>
                <a:sym typeface="Lora"/>
              </a:defRPr>
            </a:lvl6pPr>
            <a:lvl7pPr indent="0" lvl="6" rtl="0">
              <a:spcBef>
                <a:spcPts val="0"/>
              </a:spcBef>
              <a:buFont typeface="Lora"/>
              <a:buNone/>
              <a:defRPr b="1" sz="3000">
                <a:latin typeface="Lora"/>
                <a:ea typeface="Lora"/>
                <a:cs typeface="Lora"/>
                <a:sym typeface="Lora"/>
              </a:defRPr>
            </a:lvl7pPr>
            <a:lvl8pPr indent="0" lvl="7" rtl="0">
              <a:spcBef>
                <a:spcPts val="0"/>
              </a:spcBef>
              <a:buFont typeface="Lora"/>
              <a:buNone/>
              <a:defRPr b="1" sz="3000">
                <a:latin typeface="Lora"/>
                <a:ea typeface="Lora"/>
                <a:cs typeface="Lora"/>
                <a:sym typeface="Lora"/>
              </a:defRPr>
            </a:lvl8pPr>
            <a:lvl9pPr indent="0" lvl="8" rtl="0">
              <a:spcBef>
                <a:spcPts val="0"/>
              </a:spcBef>
              <a:buFont typeface="Lora"/>
              <a:buNone/>
              <a:defRPr b="1" sz="3000">
                <a:latin typeface="Lora"/>
                <a:ea typeface="Lora"/>
                <a:cs typeface="Lora"/>
                <a:sym typeface="Lora"/>
              </a:defRPr>
            </a:lvl9pPr>
          </a:lstStyle>
          <a:p/>
        </p:txBody>
      </p:sp>
      <p:cxnSp>
        <p:nvCxnSpPr>
          <p:cNvPr id="24" name="Shape 24"/>
          <p:cNvCxnSpPr/>
          <p:nvPr/>
        </p:nvCxnSpPr>
        <p:spPr>
          <a:xfrm>
            <a:off x="5898975" y="2571750"/>
            <a:ext cx="32510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25" name="Shape 25"/>
        <p:cNvGrpSpPr/>
        <p:nvPr/>
      </p:nvGrpSpPr>
      <p:grpSpPr>
        <a:xfrm>
          <a:off x="0" y="0"/>
          <a:ext cx="0" cy="0"/>
          <a:chOff x="0" y="0"/>
          <a:chExt cx="0" cy="0"/>
        </a:xfrm>
      </p:grpSpPr>
      <p:cxnSp>
        <p:nvCxnSpPr>
          <p:cNvPr id="26" name="Shape 2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7" name="Shape 2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8" name="Shape 28"/>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highlight>
                  <a:srgbClr val="FFFFFF"/>
                </a:highlight>
                <a:latin typeface="Lora"/>
                <a:ea typeface="Lora"/>
                <a:cs typeface="Lora"/>
                <a:sym typeface="Lora"/>
              </a:defRPr>
            </a:lvl2pPr>
            <a:lvl3pPr indent="0" lvl="2" rtl="0">
              <a:spcBef>
                <a:spcPts val="0"/>
              </a:spcBef>
              <a:buFont typeface="Lora"/>
              <a:buNone/>
              <a:defRPr b="1" sz="2000">
                <a:highlight>
                  <a:srgbClr val="FFFFFF"/>
                </a:highlight>
                <a:latin typeface="Lora"/>
                <a:ea typeface="Lora"/>
                <a:cs typeface="Lora"/>
                <a:sym typeface="Lora"/>
              </a:defRPr>
            </a:lvl3pPr>
            <a:lvl4pPr indent="0" lvl="3" rtl="0">
              <a:spcBef>
                <a:spcPts val="0"/>
              </a:spcBef>
              <a:buFont typeface="Lora"/>
              <a:buNone/>
              <a:defRPr b="1" sz="2000">
                <a:highlight>
                  <a:srgbClr val="FFFFFF"/>
                </a:highlight>
                <a:latin typeface="Lora"/>
                <a:ea typeface="Lora"/>
                <a:cs typeface="Lora"/>
                <a:sym typeface="Lora"/>
              </a:defRPr>
            </a:lvl4pPr>
            <a:lvl5pPr indent="0" lvl="4" rtl="0">
              <a:spcBef>
                <a:spcPts val="0"/>
              </a:spcBef>
              <a:buFont typeface="Lora"/>
              <a:buNone/>
              <a:defRPr b="1" sz="2000">
                <a:highlight>
                  <a:srgbClr val="FFFFFF"/>
                </a:highlight>
                <a:latin typeface="Lora"/>
                <a:ea typeface="Lora"/>
                <a:cs typeface="Lora"/>
                <a:sym typeface="Lora"/>
              </a:defRPr>
            </a:lvl5pPr>
            <a:lvl6pPr indent="0" lvl="5" rtl="0">
              <a:spcBef>
                <a:spcPts val="0"/>
              </a:spcBef>
              <a:buFont typeface="Lora"/>
              <a:buNone/>
              <a:defRPr b="1" sz="2000">
                <a:highlight>
                  <a:srgbClr val="FFFFFF"/>
                </a:highlight>
                <a:latin typeface="Lora"/>
                <a:ea typeface="Lora"/>
                <a:cs typeface="Lora"/>
                <a:sym typeface="Lora"/>
              </a:defRPr>
            </a:lvl6pPr>
            <a:lvl7pPr indent="0" lvl="6" rtl="0">
              <a:spcBef>
                <a:spcPts val="0"/>
              </a:spcBef>
              <a:buFont typeface="Lora"/>
              <a:buNone/>
              <a:defRPr b="1" sz="2000">
                <a:highlight>
                  <a:srgbClr val="FFFFFF"/>
                </a:highlight>
                <a:latin typeface="Lora"/>
                <a:ea typeface="Lora"/>
                <a:cs typeface="Lora"/>
                <a:sym typeface="Lora"/>
              </a:defRPr>
            </a:lvl7pPr>
            <a:lvl8pPr indent="0" lvl="7" rtl="0">
              <a:spcBef>
                <a:spcPts val="0"/>
              </a:spcBef>
              <a:buFont typeface="Lora"/>
              <a:buNone/>
              <a:defRPr b="1" sz="2000">
                <a:highlight>
                  <a:srgbClr val="FFFFFF"/>
                </a:highlight>
                <a:latin typeface="Lora"/>
                <a:ea typeface="Lora"/>
                <a:cs typeface="Lora"/>
                <a:sym typeface="Lora"/>
              </a:defRPr>
            </a:lvl8pPr>
            <a:lvl9pPr indent="0" lvl="8" rtl="0">
              <a:spcBef>
                <a:spcPts val="0"/>
              </a:spcBef>
              <a:buFont typeface="Lora"/>
              <a:buNone/>
              <a:defRPr b="1" sz="2000">
                <a:highlight>
                  <a:srgbClr val="FFFFFF"/>
                </a:highlight>
                <a:latin typeface="Lora"/>
                <a:ea typeface="Lora"/>
                <a:cs typeface="Lora"/>
                <a:sym typeface="Lora"/>
              </a:defRPr>
            </a:lvl9pPr>
          </a:lstStyle>
          <a:p/>
        </p:txBody>
      </p:sp>
      <p:sp>
        <p:nvSpPr>
          <p:cNvPr id="29" name="Shape 29"/>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4572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30" name="Shape 30"/>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3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2" name="Shape 32"/>
        <p:cNvGrpSpPr/>
        <p:nvPr/>
      </p:nvGrpSpPr>
      <p:grpSpPr>
        <a:xfrm>
          <a:off x="0" y="0"/>
          <a:ext cx="0" cy="0"/>
          <a:chOff x="0" y="0"/>
          <a:chExt cx="0" cy="0"/>
        </a:xfrm>
      </p:grpSpPr>
      <p:cxnSp>
        <p:nvCxnSpPr>
          <p:cNvPr id="33" name="Shape 33"/>
          <p:cNvCxnSpPr/>
          <p:nvPr/>
        </p:nvCxnSpPr>
        <p:spPr>
          <a:xfrm>
            <a:off x="-6025" y="4513728"/>
            <a:ext cx="9161998" cy="0"/>
          </a:xfrm>
          <a:prstGeom prst="straightConnector1">
            <a:avLst/>
          </a:prstGeom>
          <a:noFill/>
          <a:ln cap="flat" cmpd="sng" w="9525">
            <a:solidFill>
              <a:srgbClr val="CCCCCC"/>
            </a:solidFill>
            <a:prstDash val="solid"/>
            <a:round/>
            <a:headEnd len="med" w="med" type="none"/>
            <a:tailEnd len="med" w="med" type="none"/>
          </a:ln>
        </p:spPr>
      </p:cxnSp>
      <p:sp>
        <p:nvSpPr>
          <p:cNvPr id="34" name="Shape 34"/>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5" name="Shape 35"/>
        <p:cNvGrpSpPr/>
        <p:nvPr/>
      </p:nvGrpSpPr>
      <p:grpSpPr>
        <a:xfrm>
          <a:off x="0" y="0"/>
          <a:ext cx="0" cy="0"/>
          <a:chOff x="0" y="0"/>
          <a:chExt cx="0" cy="0"/>
        </a:xfrm>
      </p:grpSpPr>
      <p:sp>
        <p:nvSpPr>
          <p:cNvPr id="36" name="Shape 36"/>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37" name="Shape 37"/>
          <p:cNvSpPr txBox="1"/>
          <p:nvPr>
            <p:ph idx="1" type="body"/>
          </p:nvPr>
        </p:nvSpPr>
        <p:spPr>
          <a:xfrm>
            <a:off x="1381250"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8" name="Shape 38"/>
          <p:cNvSpPr txBox="1"/>
          <p:nvPr>
            <p:ph idx="2" type="body"/>
          </p:nvPr>
        </p:nvSpPr>
        <p:spPr>
          <a:xfrm>
            <a:off x="3834910"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9" name="Shape 39"/>
          <p:cNvSpPr txBox="1"/>
          <p:nvPr>
            <p:ph idx="3" type="body"/>
          </p:nvPr>
        </p:nvSpPr>
        <p:spPr>
          <a:xfrm>
            <a:off x="6288573" y="1651075"/>
            <a:ext cx="2333998" cy="3122398"/>
          </a:xfrm>
          <a:prstGeom prst="rect">
            <a:avLst/>
          </a:prstGeom>
          <a:noFill/>
          <a:ln>
            <a:noFill/>
          </a:ln>
        </p:spPr>
        <p:txBody>
          <a:bodyPr anchorCtr="0" anchor="t" bIns="91425" lIns="91425" rIns="91425" tIns="91425"/>
          <a:lstStyle>
            <a:lvl1pPr indent="3429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40" name="Shape 40"/>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1" name="Shape 41"/>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2" name="Shape 42"/>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46" name="Shape 46"/>
        <p:cNvGrpSpPr/>
        <p:nvPr/>
      </p:nvGrpSpPr>
      <p:grpSpPr>
        <a:xfrm>
          <a:off x="0" y="0"/>
          <a:ext cx="0" cy="0"/>
          <a:chOff x="0" y="0"/>
          <a:chExt cx="0" cy="0"/>
        </a:xfrm>
      </p:grpSpPr>
      <p:sp>
        <p:nvSpPr>
          <p:cNvPr id="47" name="Shape 47"/>
          <p:cNvSpPr txBox="1"/>
          <p:nvPr>
            <p:ph idx="1" type="subTitle"/>
          </p:nvPr>
        </p:nvSpPr>
        <p:spPr>
          <a:xfrm>
            <a:off x="2022300" y="2815923"/>
            <a:ext cx="5591400" cy="7847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Quattrocento Sans"/>
              <a:buNone/>
              <a:defRPr b="0" i="0" sz="1400" u="none" cap="none" strike="noStrike">
                <a:solidFill>
                  <a:srgbClr val="000000"/>
                </a:solidFill>
                <a:highlight>
                  <a:srgbClr val="FFCD00"/>
                </a:highlight>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9pPr>
          </a:lstStyle>
          <a:p/>
        </p:txBody>
      </p:sp>
      <p:cxnSp>
        <p:nvCxnSpPr>
          <p:cNvPr id="48" name="Shape 48"/>
          <p:cNvCxnSpPr/>
          <p:nvPr/>
        </p:nvCxnSpPr>
        <p:spPr>
          <a:xfrm>
            <a:off x="-6025" y="2571759"/>
            <a:ext cx="1984499" cy="0"/>
          </a:xfrm>
          <a:prstGeom prst="straightConnector1">
            <a:avLst/>
          </a:prstGeom>
          <a:noFill/>
          <a:ln cap="flat" cmpd="sng" w="9525">
            <a:solidFill>
              <a:srgbClr val="CCCCCC"/>
            </a:solidFill>
            <a:prstDash val="solid"/>
            <a:round/>
            <a:headEnd len="med" w="med" type="none"/>
            <a:tailEnd len="med" w="med" type="none"/>
          </a:ln>
        </p:spPr>
      </p:cxnSp>
      <p:sp>
        <p:nvSpPr>
          <p:cNvPr id="49" name="Shape 49"/>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txBox="1"/>
          <p:nvPr>
            <p:ph type="ctrTitle"/>
          </p:nvPr>
        </p:nvSpPr>
        <p:spPr>
          <a:xfrm>
            <a:off x="2022225" y="1693523"/>
            <a:ext cx="3787799"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000" u="none" cap="none" strike="noStrike">
                <a:solidFill>
                  <a:srgbClr val="000000"/>
                </a:solidFill>
                <a:latin typeface="Lora"/>
                <a:ea typeface="Lora"/>
                <a:cs typeface="Lora"/>
                <a:sym typeface="Lora"/>
              </a:defRPr>
            </a:lvl1pPr>
            <a:lvl2pPr indent="0" lvl="1" rtl="0">
              <a:spcBef>
                <a:spcPts val="0"/>
              </a:spcBef>
              <a:buFont typeface="Lora"/>
              <a:buNone/>
              <a:defRPr b="1" sz="3000">
                <a:latin typeface="Lora"/>
                <a:ea typeface="Lora"/>
                <a:cs typeface="Lora"/>
                <a:sym typeface="Lora"/>
              </a:defRPr>
            </a:lvl2pPr>
            <a:lvl3pPr indent="0" lvl="2" rtl="0">
              <a:spcBef>
                <a:spcPts val="0"/>
              </a:spcBef>
              <a:buFont typeface="Lora"/>
              <a:buNone/>
              <a:defRPr b="1" sz="3000">
                <a:latin typeface="Lora"/>
                <a:ea typeface="Lora"/>
                <a:cs typeface="Lora"/>
                <a:sym typeface="Lora"/>
              </a:defRPr>
            </a:lvl3pPr>
            <a:lvl4pPr indent="0" lvl="3" rtl="0">
              <a:spcBef>
                <a:spcPts val="0"/>
              </a:spcBef>
              <a:buFont typeface="Lora"/>
              <a:buNone/>
              <a:defRPr b="1" sz="3000">
                <a:latin typeface="Lora"/>
                <a:ea typeface="Lora"/>
                <a:cs typeface="Lora"/>
                <a:sym typeface="Lora"/>
              </a:defRPr>
            </a:lvl4pPr>
            <a:lvl5pPr indent="0" lvl="4" rtl="0">
              <a:spcBef>
                <a:spcPts val="0"/>
              </a:spcBef>
              <a:buFont typeface="Lora"/>
              <a:buNone/>
              <a:defRPr b="1" sz="3000">
                <a:latin typeface="Lora"/>
                <a:ea typeface="Lora"/>
                <a:cs typeface="Lora"/>
                <a:sym typeface="Lora"/>
              </a:defRPr>
            </a:lvl5pPr>
            <a:lvl6pPr indent="0" lvl="5" rtl="0">
              <a:spcBef>
                <a:spcPts val="0"/>
              </a:spcBef>
              <a:buFont typeface="Lora"/>
              <a:buNone/>
              <a:defRPr b="1" sz="3000">
                <a:latin typeface="Lora"/>
                <a:ea typeface="Lora"/>
                <a:cs typeface="Lora"/>
                <a:sym typeface="Lora"/>
              </a:defRPr>
            </a:lvl6pPr>
            <a:lvl7pPr indent="0" lvl="6" rtl="0">
              <a:spcBef>
                <a:spcPts val="0"/>
              </a:spcBef>
              <a:buFont typeface="Lora"/>
              <a:buNone/>
              <a:defRPr b="1" sz="3000">
                <a:latin typeface="Lora"/>
                <a:ea typeface="Lora"/>
                <a:cs typeface="Lora"/>
                <a:sym typeface="Lora"/>
              </a:defRPr>
            </a:lvl7pPr>
            <a:lvl8pPr indent="0" lvl="7" rtl="0">
              <a:spcBef>
                <a:spcPts val="0"/>
              </a:spcBef>
              <a:buFont typeface="Lora"/>
              <a:buNone/>
              <a:defRPr b="1" sz="3000">
                <a:latin typeface="Lora"/>
                <a:ea typeface="Lora"/>
                <a:cs typeface="Lora"/>
                <a:sym typeface="Lora"/>
              </a:defRPr>
            </a:lvl8pPr>
            <a:lvl9pPr indent="0" lvl="8" rtl="0">
              <a:spcBef>
                <a:spcPts val="0"/>
              </a:spcBef>
              <a:buFont typeface="Lora"/>
              <a:buNone/>
              <a:defRPr b="1" sz="3000">
                <a:latin typeface="Lora"/>
                <a:ea typeface="Lora"/>
                <a:cs typeface="Lora"/>
                <a:sym typeface="Lora"/>
              </a:defRPr>
            </a:lvl9pPr>
          </a:lstStyle>
          <a:p/>
        </p:txBody>
      </p:sp>
      <p:cxnSp>
        <p:nvCxnSpPr>
          <p:cNvPr id="51" name="Shape 51"/>
          <p:cNvCxnSpPr/>
          <p:nvPr/>
        </p:nvCxnSpPr>
        <p:spPr>
          <a:xfrm>
            <a:off x="5898975" y="2571750"/>
            <a:ext cx="32510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2" name="Shape 52"/>
        <p:cNvGrpSpPr/>
        <p:nvPr/>
      </p:nvGrpSpPr>
      <p:grpSpPr>
        <a:xfrm>
          <a:off x="0" y="0"/>
          <a:ext cx="0" cy="0"/>
          <a:chOff x="0" y="0"/>
          <a:chExt cx="0" cy="0"/>
        </a:xfrm>
      </p:grpSpPr>
      <p:sp>
        <p:nvSpPr>
          <p:cNvPr id="53" name="Shape 53"/>
          <p:cNvSpPr txBox="1"/>
          <p:nvPr>
            <p:ph type="title"/>
          </p:nvPr>
        </p:nvSpPr>
        <p:spPr>
          <a:xfrm>
            <a:off x="1381250" y="922666"/>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54" name="Shape 54"/>
          <p:cNvSpPr txBox="1"/>
          <p:nvPr>
            <p:ph idx="1" type="body"/>
          </p:nvPr>
        </p:nvSpPr>
        <p:spPr>
          <a:xfrm>
            <a:off x="1381250"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55" name="Shape 55"/>
          <p:cNvSpPr txBox="1"/>
          <p:nvPr>
            <p:ph idx="2" type="body"/>
          </p:nvPr>
        </p:nvSpPr>
        <p:spPr>
          <a:xfrm>
            <a:off x="3834910"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56" name="Shape 56"/>
          <p:cNvSpPr txBox="1"/>
          <p:nvPr>
            <p:ph idx="3" type="body"/>
          </p:nvPr>
        </p:nvSpPr>
        <p:spPr>
          <a:xfrm>
            <a:off x="6288573" y="1651075"/>
            <a:ext cx="2333998" cy="3122398"/>
          </a:xfrm>
          <a:prstGeom prst="rect">
            <a:avLst/>
          </a:prstGeom>
          <a:noFill/>
          <a:ln>
            <a:noFill/>
          </a:ln>
        </p:spPr>
        <p:txBody>
          <a:bodyPr anchorCtr="0" anchor="t" bIns="91425" lIns="91425" rIns="91425" tIns="91425"/>
          <a:lstStyle>
            <a:lvl1pPr indent="2286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57" name="Shape 5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8" name="Shape 58"/>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9" name="Shape 59"/>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1" Type="http://schemas.openxmlformats.org/officeDocument/2006/relationships/theme" Target="../theme/theme3.xml"/><Relationship Id="rId10" Type="http://schemas.openxmlformats.org/officeDocument/2006/relationships/slideLayout" Target="../slideLayouts/slideLayout17.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4572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6"/>
            <a:ext cx="6809700"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3" name="Shape 43"/>
        <p:cNvGrpSpPr/>
        <p:nvPr/>
      </p:nvGrpSpPr>
      <p:grpSpPr>
        <a:xfrm>
          <a:off x="0" y="0"/>
          <a:ext cx="0" cy="0"/>
          <a:chOff x="0" y="0"/>
          <a:chExt cx="0" cy="0"/>
        </a:xfrm>
      </p:grpSpPr>
      <p:sp>
        <p:nvSpPr>
          <p:cNvPr id="44" name="Shape 44"/>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3048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45" name="Shape 45"/>
          <p:cNvSpPr txBox="1"/>
          <p:nvPr>
            <p:ph type="title"/>
          </p:nvPr>
        </p:nvSpPr>
        <p:spPr>
          <a:xfrm>
            <a:off x="1381250" y="937116"/>
            <a:ext cx="6809700"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8.png"/><Relationship Id="rId4"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0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0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0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05.png"/><Relationship Id="rId7"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0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0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05.png"/><Relationship Id="rId4" Type="http://schemas.openxmlformats.org/officeDocument/2006/relationships/image" Target="../media/image34.pn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7.png"/><Relationship Id="rId4" Type="http://schemas.openxmlformats.org/officeDocument/2006/relationships/image" Target="../media/image06.png"/><Relationship Id="rId5" Type="http://schemas.openxmlformats.org/officeDocument/2006/relationships/image" Target="../media/image0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05.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3.png"/><Relationship Id="rId5" Type="http://schemas.openxmlformats.org/officeDocument/2006/relationships/image" Target="../media/image00.png"/><Relationship Id="rId6" Type="http://schemas.openxmlformats.org/officeDocument/2006/relationships/image" Target="../media/image09.png"/><Relationship Id="rId7"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ctrTitle"/>
          </p:nvPr>
        </p:nvSpPr>
        <p:spPr>
          <a:xfrm>
            <a:off x="925741" y="1735775"/>
            <a:ext cx="5324493" cy="1107704"/>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600" u="none" cap="none" strike="noStrike">
                <a:solidFill>
                  <a:srgbClr val="000000"/>
                </a:solidFill>
                <a:highlight>
                  <a:srgbClr val="FFFFFF"/>
                </a:highlight>
                <a:latin typeface="Lora"/>
                <a:ea typeface="Lora"/>
                <a:cs typeface="Lora"/>
                <a:sym typeface="Lora"/>
              </a:rPr>
              <a:t>A Hot Bowl of </a:t>
            </a:r>
            <a:r>
              <a:rPr b="1" i="0" lang="en" sz="3600" u="none" cap="none" strike="noStrike">
                <a:solidFill>
                  <a:srgbClr val="000000"/>
                </a:solidFill>
                <a:highlight>
                  <a:srgbClr val="FFCD00"/>
                </a:highlight>
                <a:latin typeface="Lora"/>
                <a:ea typeface="Lora"/>
                <a:cs typeface="Lora"/>
                <a:sym typeface="Lora"/>
              </a:rPr>
              <a:t>Nomz</a:t>
            </a:r>
          </a:p>
        </p:txBody>
      </p:sp>
      <p:grpSp>
        <p:nvGrpSpPr>
          <p:cNvPr id="100" name="Shape 100"/>
          <p:cNvGrpSpPr/>
          <p:nvPr/>
        </p:nvGrpSpPr>
        <p:grpSpPr>
          <a:xfrm>
            <a:off x="1286936" y="3514687"/>
            <a:ext cx="215965" cy="342398"/>
            <a:chOff x="6718575" y="2318625"/>
            <a:chExt cx="256949" cy="407375"/>
          </a:xfrm>
        </p:grpSpPr>
        <p:sp>
          <p:nvSpPr>
            <p:cNvPr id="101" name="Shape 101"/>
            <p:cNvSpPr/>
            <p:nvPr/>
          </p:nvSpPr>
          <p:spPr>
            <a:xfrm>
              <a:off x="6795900" y="2673600"/>
              <a:ext cx="102299" cy="22550"/>
            </a:xfrm>
            <a:custGeom>
              <a:pathLst>
                <a:path extrusionOk="0" fill="none" h="120000" w="120000">
                  <a:moveTo>
                    <a:pt x="120000" y="120000"/>
                  </a:moveTo>
                  <a:lnTo>
                    <a:pt x="120000" y="133"/>
                  </a:lnTo>
                  <a:lnTo>
                    <a:pt x="0" y="133"/>
                  </a:lnTo>
                  <a:lnTo>
                    <a:pt x="0" y="120000"/>
                  </a:lnTo>
                  <a:lnTo>
                    <a:pt x="120000" y="1200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 name="Shape 102"/>
            <p:cNvSpPr/>
            <p:nvPr/>
          </p:nvSpPr>
          <p:spPr>
            <a:xfrm>
              <a:off x="6795900" y="2650475"/>
              <a:ext cx="102299" cy="22550"/>
            </a:xfrm>
            <a:custGeom>
              <a:pathLst>
                <a:path extrusionOk="0" fill="none" h="120000" w="120000">
                  <a:moveTo>
                    <a:pt x="120000" y="119866"/>
                  </a:moveTo>
                  <a:lnTo>
                    <a:pt x="120000" y="0"/>
                  </a:lnTo>
                  <a:lnTo>
                    <a:pt x="0" y="0"/>
                  </a:lnTo>
                  <a:lnTo>
                    <a:pt x="0" y="119866"/>
                  </a:lnTo>
                  <a:lnTo>
                    <a:pt x="120000" y="11986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3" name="Shape 103"/>
            <p:cNvSpPr/>
            <p:nvPr/>
          </p:nvSpPr>
          <p:spPr>
            <a:xfrm>
              <a:off x="6795900" y="2696125"/>
              <a:ext cx="102299" cy="29875"/>
            </a:xfrm>
            <a:custGeom>
              <a:pathLst>
                <a:path extrusionOk="0" fill="none" h="120000" w="12000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p:nvPr/>
          </p:nvSpPr>
          <p:spPr>
            <a:xfrm>
              <a:off x="6784925" y="2459275"/>
              <a:ext cx="35350" cy="166874"/>
            </a:xfrm>
            <a:custGeom>
              <a:pathLst>
                <a:path extrusionOk="0" fill="none" h="120000" w="120000">
                  <a:moveTo>
                    <a:pt x="119915" y="119982"/>
                  </a:moveTo>
                  <a:lnTo>
                    <a:pt x="119915" y="119982"/>
                  </a:lnTo>
                  <a:lnTo>
                    <a:pt x="49646" y="51235"/>
                  </a:lnTo>
                  <a:lnTo>
                    <a:pt x="84" y="17"/>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6718575" y="2318625"/>
              <a:ext cx="256949" cy="307525"/>
            </a:xfrm>
            <a:custGeom>
              <a:pathLst>
                <a:path extrusionOk="0" fill="none" h="120000" w="12000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a:off x="6873825" y="2459275"/>
              <a:ext cx="35350" cy="166874"/>
            </a:xfrm>
            <a:custGeom>
              <a:pathLst>
                <a:path extrusionOk="0" fill="none" h="120000" w="120000">
                  <a:moveTo>
                    <a:pt x="119915" y="17"/>
                  </a:moveTo>
                  <a:lnTo>
                    <a:pt x="119915" y="17"/>
                  </a:lnTo>
                  <a:lnTo>
                    <a:pt x="70353" y="51235"/>
                  </a:lnTo>
                  <a:lnTo>
                    <a:pt x="84" y="11998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7" name="Shape 107"/>
            <p:cNvSpPr/>
            <p:nvPr/>
          </p:nvSpPr>
          <p:spPr>
            <a:xfrm>
              <a:off x="6801975" y="2453200"/>
              <a:ext cx="90150" cy="19500"/>
            </a:xfrm>
            <a:custGeom>
              <a:pathLst>
                <a:path extrusionOk="0" fill="none" h="120000" w="12000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8" name="Shape 108"/>
            <p:cNvSpPr/>
            <p:nvPr/>
          </p:nvSpPr>
          <p:spPr>
            <a:xfrm>
              <a:off x="6795900" y="2628550"/>
              <a:ext cx="102299" cy="25"/>
            </a:xfrm>
            <a:custGeom>
              <a:pathLst>
                <a:path extrusionOk="0" fill="none" h="120000" w="120000">
                  <a:moveTo>
                    <a:pt x="0" y="120000"/>
                  </a:move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09" name="Shape 109"/>
          <p:cNvSpPr txBox="1"/>
          <p:nvPr/>
        </p:nvSpPr>
        <p:spPr>
          <a:xfrm>
            <a:off x="1953149" y="3366435"/>
            <a:ext cx="594031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Lora"/>
              <a:buNone/>
            </a:pPr>
            <a:r>
              <a:rPr b="0" i="0" lang="en" sz="1400" u="none" cap="none" strike="noStrike">
                <a:solidFill>
                  <a:srgbClr val="000000"/>
                </a:solidFill>
                <a:latin typeface="Lora"/>
                <a:ea typeface="Lora"/>
                <a:cs typeface="Lora"/>
                <a:sym typeface="Lora"/>
              </a:rPr>
              <a:t>By: Conrad Tindall, Jairus Ang, and Bill Su</a:t>
            </a:r>
          </a:p>
        </p:txBody>
      </p:sp>
      <p:sp>
        <p:nvSpPr>
          <p:cNvPr id="110" name="Shape 110"/>
          <p:cNvSpPr/>
          <p:nvPr/>
        </p:nvSpPr>
        <p:spPr>
          <a:xfrm>
            <a:off x="925741" y="3327444"/>
            <a:ext cx="1013074" cy="927554"/>
          </a:xfrm>
          <a:prstGeom prst="rect">
            <a:avLst/>
          </a:prstGeom>
          <a:solidFill>
            <a:schemeClr val="l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pic>
        <p:nvPicPr>
          <p:cNvPr id="111" name="Shape 111"/>
          <p:cNvPicPr preferRelativeResize="0"/>
          <p:nvPr/>
        </p:nvPicPr>
        <p:blipFill rotWithShape="1">
          <a:blip r:embed="rId3">
            <a:alphaModFix/>
          </a:blip>
          <a:srcRect b="0" l="0" r="0" t="0"/>
          <a:stretch/>
        </p:blipFill>
        <p:spPr>
          <a:xfrm>
            <a:off x="925745" y="3170618"/>
            <a:ext cx="1013074" cy="10305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1381250" y="887700"/>
            <a:ext cx="4682698"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Baseline Performance Established at Beginning of Client Relationship</a:t>
            </a:r>
          </a:p>
        </p:txBody>
      </p:sp>
      <p:sp>
        <p:nvSpPr>
          <p:cNvPr id="193" name="Shape 193"/>
          <p:cNvSpPr/>
          <p:nvPr/>
        </p:nvSpPr>
        <p:spPr>
          <a:xfrm>
            <a:off x="6179775" y="2783500"/>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426 Users</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388 New Users </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111 Returning users</a:t>
            </a:r>
          </a:p>
        </p:txBody>
      </p:sp>
      <p:sp>
        <p:nvSpPr>
          <p:cNvPr id="194" name="Shape 194"/>
          <p:cNvSpPr/>
          <p:nvPr/>
        </p:nvSpPr>
        <p:spPr>
          <a:xfrm>
            <a:off x="3402225" y="1584937"/>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2,062 Sessions</a:t>
            </a:r>
          </a:p>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3,094 Page Views</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1:17 Avg. time on page</a:t>
            </a:r>
          </a:p>
        </p:txBody>
      </p:sp>
      <p:sp>
        <p:nvSpPr>
          <p:cNvPr id="195" name="Shape 195"/>
          <p:cNvSpPr/>
          <p:nvPr/>
        </p:nvSpPr>
        <p:spPr>
          <a:xfrm>
            <a:off x="624675" y="2783500"/>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1" i="0" lang="en" sz="1400" u="none" cap="none" strike="noStrike">
                <a:solidFill>
                  <a:srgbClr val="000000"/>
                </a:solidFill>
                <a:latin typeface="Quattrocento Sans"/>
                <a:ea typeface="Quattrocento Sans"/>
                <a:cs typeface="Quattrocento Sans"/>
                <a:sym typeface="Quattrocento Sans"/>
              </a:rPr>
              <a:t>Revenue</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$2,862 total revenue</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111 purchases</a:t>
            </a:r>
          </a:p>
        </p:txBody>
      </p:sp>
      <p:sp>
        <p:nvSpPr>
          <p:cNvPr id="196" name="Shape 196"/>
          <p:cNvSpPr/>
          <p:nvPr/>
        </p:nvSpPr>
        <p:spPr>
          <a:xfrm>
            <a:off x="3402225" y="4050775"/>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1" i="0" lang="en" sz="1400" u="none" cap="none" strike="noStrike">
                <a:solidFill>
                  <a:srgbClr val="000000"/>
                </a:solidFill>
                <a:latin typeface="Quattrocento Sans"/>
                <a:ea typeface="Quattrocento Sans"/>
                <a:cs typeface="Quattrocento Sans"/>
                <a:sym typeface="Quattrocento Sans"/>
              </a:rPr>
              <a:t>Bounce rate </a:t>
            </a:r>
          </a:p>
          <a:p>
            <a:pPr indent="-228600" lvl="0" marL="457200" marR="0" rtl="0" algn="l">
              <a:lnSpc>
                <a:spcPct val="100000"/>
              </a:lnSpc>
              <a:spcBef>
                <a:spcPts val="0"/>
              </a:spcBef>
              <a:spcAft>
                <a:spcPts val="0"/>
              </a:spcAft>
              <a:buClr>
                <a:schemeClr val="dk1"/>
              </a:buClr>
              <a:buSzPct val="100000"/>
              <a:buFont typeface="Quattrocento Sans"/>
              <a:buChar char="●"/>
            </a:pPr>
            <a:r>
              <a:rPr b="0" i="0" lang="en" sz="1400" u="none" cap="none" strike="noStrike">
                <a:solidFill>
                  <a:schemeClr val="dk1"/>
                </a:solidFill>
                <a:latin typeface="Quattrocento Sans"/>
                <a:ea typeface="Quattrocento Sans"/>
                <a:cs typeface="Quattrocento Sans"/>
                <a:sym typeface="Quattrocento Sans"/>
              </a:rPr>
              <a:t>69% </a:t>
            </a:r>
            <a:r>
              <a:rPr b="0" i="0" lang="en" sz="1400" u="none" cap="none" strike="noStrike">
                <a:solidFill>
                  <a:srgbClr val="000000"/>
                </a:solidFill>
                <a:latin typeface="Quattrocento Sans"/>
                <a:ea typeface="Quattrocento Sans"/>
                <a:cs typeface="Quattrocento Sans"/>
                <a:sym typeface="Quattrocento Sans"/>
              </a:rPr>
              <a:t>Overall  </a:t>
            </a:r>
          </a:p>
          <a:p>
            <a:pPr indent="-228600" lvl="0" marL="457200" marR="0" rtl="0" algn="l">
              <a:lnSpc>
                <a:spcPct val="100000"/>
              </a:lnSpc>
              <a:spcBef>
                <a:spcPts val="0"/>
              </a:spcBef>
              <a:spcAft>
                <a:spcPts val="0"/>
              </a:spcAft>
              <a:buClr>
                <a:srgbClr val="000000"/>
              </a:buClr>
              <a:buSzPct val="100000"/>
              <a:buFont typeface="Quattrocento Sans"/>
              <a:buChar char="●"/>
            </a:pPr>
            <a:r>
              <a:rPr b="0" i="0" lang="en" sz="1400" u="none" cap="none" strike="noStrike">
                <a:solidFill>
                  <a:srgbClr val="000000"/>
                </a:solidFill>
                <a:latin typeface="Quattrocento Sans"/>
                <a:ea typeface="Quattrocento Sans"/>
                <a:cs typeface="Quattrocento Sans"/>
                <a:sym typeface="Quattrocento Sans"/>
              </a:rPr>
              <a:t>67% </a:t>
            </a:r>
            <a:r>
              <a:rPr b="0" i="0" lang="en" sz="1400" u="none" cap="none" strike="noStrike">
                <a:solidFill>
                  <a:schemeClr val="dk1"/>
                </a:solidFill>
                <a:latin typeface="Quattrocento Sans"/>
                <a:ea typeface="Quattrocento Sans"/>
                <a:cs typeface="Quattrocento Sans"/>
                <a:sym typeface="Quattrocento Sans"/>
              </a:rPr>
              <a:t>Home page</a:t>
            </a:r>
          </a:p>
        </p:txBody>
      </p:sp>
      <p:sp>
        <p:nvSpPr>
          <p:cNvPr id="197" name="Shape 197"/>
          <p:cNvSpPr/>
          <p:nvPr/>
        </p:nvSpPr>
        <p:spPr>
          <a:xfrm>
            <a:off x="3402225" y="2783485"/>
            <a:ext cx="2089199"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Quattrocento Sans"/>
              <a:buNone/>
            </a:pPr>
            <a:r>
              <a:rPr b="1" i="0" lang="en" sz="1400" u="none" cap="none" strike="noStrike">
                <a:solidFill>
                  <a:schemeClr val="dk1"/>
                </a:solidFill>
                <a:latin typeface="Quattrocento Sans"/>
                <a:ea typeface="Quattrocento Sans"/>
                <a:cs typeface="Quattrocento Sans"/>
                <a:sym typeface="Quattrocento Sans"/>
              </a:rPr>
              <a:t>Baseline Period:</a:t>
            </a:r>
          </a:p>
          <a:p>
            <a:pPr indent="0" lvl="0" marL="0" marR="0" rtl="0" algn="ctr">
              <a:lnSpc>
                <a:spcPct val="100000"/>
              </a:lnSpc>
              <a:spcBef>
                <a:spcPts val="0"/>
              </a:spcBef>
              <a:spcAft>
                <a:spcPts val="0"/>
              </a:spcAft>
              <a:buClr>
                <a:srgbClr val="FFCD00"/>
              </a:buClr>
              <a:buSzPct val="25000"/>
              <a:buFont typeface="Quattrocento Sans"/>
              <a:buNone/>
            </a:pPr>
            <a:r>
              <a:rPr b="0" i="0" lang="en" sz="1400" u="none" cap="none" strike="noStrike">
                <a:solidFill>
                  <a:schemeClr val="dk1"/>
                </a:solidFill>
                <a:latin typeface="Quattrocento Sans"/>
                <a:ea typeface="Quattrocento Sans"/>
                <a:cs typeface="Quattrocento Sans"/>
                <a:sym typeface="Quattrocento Sans"/>
              </a:rPr>
              <a:t>Jan 1, 2016 - Feb 22, 2016</a:t>
            </a:r>
          </a:p>
        </p:txBody>
      </p:sp>
      <p:pic>
        <p:nvPicPr>
          <p:cNvPr id="198" name="Shape 198"/>
          <p:cNvPicPr preferRelativeResize="0"/>
          <p:nvPr/>
        </p:nvPicPr>
        <p:blipFill rotWithShape="1">
          <a:blip r:embed="rId3">
            <a:alphaModFix/>
          </a:blip>
          <a:srcRect b="0" l="0" r="0" t="0"/>
          <a:stretch/>
        </p:blipFill>
        <p:spPr>
          <a:xfrm>
            <a:off x="6179773" y="443722"/>
            <a:ext cx="2448300" cy="2078124"/>
          </a:xfrm>
          <a:prstGeom prst="rect">
            <a:avLst/>
          </a:prstGeom>
          <a:noFill/>
          <a:ln>
            <a:noFill/>
          </a:ln>
        </p:spPr>
      </p:pic>
      <p:pic>
        <p:nvPicPr>
          <p:cNvPr id="199" name="Shape 199"/>
          <p:cNvPicPr preferRelativeResize="0"/>
          <p:nvPr/>
        </p:nvPicPr>
        <p:blipFill rotWithShape="1">
          <a:blip r:embed="rId4">
            <a:alphaModFix/>
          </a:blip>
          <a:srcRect b="12958" l="0" r="0" t="0"/>
          <a:stretch/>
        </p:blipFill>
        <p:spPr>
          <a:xfrm flipH="1">
            <a:off x="620345" y="708843"/>
            <a:ext cx="874825" cy="768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Custom Reports Indicate Need to Expand Customer Acquisition Strategy</a:t>
            </a:r>
          </a:p>
        </p:txBody>
      </p:sp>
      <p:sp>
        <p:nvSpPr>
          <p:cNvPr id="205" name="Shape 205"/>
          <p:cNvSpPr txBox="1"/>
          <p:nvPr>
            <p:ph idx="1" type="body"/>
          </p:nvPr>
        </p:nvSpPr>
        <p:spPr>
          <a:xfrm>
            <a:off x="1011725" y="1795775"/>
            <a:ext cx="3503998" cy="311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79.79% </a:t>
            </a:r>
            <a:r>
              <a:rPr b="0" i="0" lang="en" sz="1800" u="none" cap="none" strike="noStrike">
                <a:solidFill>
                  <a:srgbClr val="000000"/>
                </a:solidFill>
                <a:latin typeface="Quattrocento Sans"/>
                <a:ea typeface="Quattrocento Sans"/>
                <a:cs typeface="Quattrocento Sans"/>
                <a:sym typeface="Quattrocento Sans"/>
              </a:rPr>
              <a:t>of the site entrances are through the home page</a:t>
            </a:r>
          </a:p>
        </p:txBody>
      </p:sp>
      <p:sp>
        <p:nvSpPr>
          <p:cNvPr id="206" name="Shape 206"/>
          <p:cNvSpPr/>
          <p:nvPr/>
        </p:nvSpPr>
        <p:spPr>
          <a:xfrm>
            <a:off x="5846175" y="748150"/>
            <a:ext cx="2773199" cy="1834200"/>
          </a:xfrm>
          <a:prstGeom prst="downArrowCallout">
            <a:avLst>
              <a:gd fmla="val 25000" name="adj1"/>
              <a:gd fmla="val 25000" name="adj2"/>
              <a:gd fmla="val 25000" name="adj3"/>
              <a:gd fmla="val 64977" name="adj4"/>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Direct Traffic</a:t>
            </a:r>
            <a:r>
              <a:rPr b="0" i="0" lang="en" sz="1400" u="none" cap="none" strike="noStrike">
                <a:solidFill>
                  <a:srgbClr val="000000"/>
                </a:solidFill>
                <a:latin typeface="Arial"/>
                <a:ea typeface="Arial"/>
                <a:cs typeface="Arial"/>
                <a:sym typeface="Arial"/>
              </a:rPr>
              <a:t>: 47.82% of sessions</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Organic Search</a:t>
            </a:r>
            <a:r>
              <a:rPr b="0" i="0" lang="en" sz="1400" u="none" cap="none" strike="noStrike">
                <a:solidFill>
                  <a:srgbClr val="000000"/>
                </a:solidFill>
                <a:latin typeface="Arial"/>
                <a:ea typeface="Arial"/>
                <a:cs typeface="Arial"/>
                <a:sym typeface="Arial"/>
              </a:rPr>
              <a:t>: 24.44% of sessions</a:t>
            </a:r>
          </a:p>
        </p:txBody>
      </p:sp>
      <p:sp>
        <p:nvSpPr>
          <p:cNvPr id="207" name="Shape 207"/>
          <p:cNvSpPr/>
          <p:nvPr/>
        </p:nvSpPr>
        <p:spPr>
          <a:xfrm>
            <a:off x="5846175" y="2658650"/>
            <a:ext cx="2773199" cy="1264800"/>
          </a:xfrm>
          <a:prstGeom prst="downArrowCallout">
            <a:avLst>
              <a:gd fmla="val 25000" name="adj1"/>
              <a:gd fmla="val 25000" name="adj2"/>
              <a:gd fmla="val 25000" name="adj3"/>
              <a:gd fmla="val 64977" name="adj4"/>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Reflects need to increase </a:t>
            </a:r>
            <a:r>
              <a:rPr b="1" i="0" lang="en" sz="1400" u="none" cap="none" strike="noStrike">
                <a:solidFill>
                  <a:srgbClr val="000000"/>
                </a:solidFill>
                <a:latin typeface="Arial"/>
                <a:ea typeface="Arial"/>
                <a:cs typeface="Arial"/>
                <a:sym typeface="Arial"/>
              </a:rPr>
              <a:t>marketing efforts</a:t>
            </a:r>
          </a:p>
        </p:txBody>
      </p:sp>
      <p:sp>
        <p:nvSpPr>
          <p:cNvPr id="208" name="Shape 208"/>
          <p:cNvSpPr/>
          <p:nvPr/>
        </p:nvSpPr>
        <p:spPr>
          <a:xfrm>
            <a:off x="5883675" y="3971075"/>
            <a:ext cx="2698198" cy="936899"/>
          </a:xfrm>
          <a:prstGeom prst="rect">
            <a:avLst/>
          </a:prstGeom>
          <a:solidFill>
            <a:srgbClr val="FFC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Search Analytics</a:t>
            </a:r>
            <a:r>
              <a:rPr b="0" i="0" lang="en" sz="1400" u="none" cap="none" strike="noStrike">
                <a:solidFill>
                  <a:srgbClr val="000000"/>
                </a:solidFill>
                <a:latin typeface="Arial"/>
                <a:ea typeface="Arial"/>
                <a:cs typeface="Arial"/>
                <a:sym typeface="Arial"/>
              </a:rPr>
              <a:t> is essential to promote nomz and boost sales</a:t>
            </a:r>
          </a:p>
        </p:txBody>
      </p:sp>
      <p:pic>
        <p:nvPicPr>
          <p:cNvPr id="209" name="Shape 209"/>
          <p:cNvPicPr preferRelativeResize="0"/>
          <p:nvPr/>
        </p:nvPicPr>
        <p:blipFill rotWithShape="1">
          <a:blip r:embed="rId3">
            <a:alphaModFix/>
          </a:blip>
          <a:srcRect b="0" l="0" r="0" t="0"/>
          <a:stretch/>
        </p:blipFill>
        <p:spPr>
          <a:xfrm>
            <a:off x="80975" y="3231575"/>
            <a:ext cx="3105150" cy="1676399"/>
          </a:xfrm>
          <a:prstGeom prst="rect">
            <a:avLst/>
          </a:prstGeom>
          <a:noFill/>
          <a:ln>
            <a:noFill/>
          </a:ln>
        </p:spPr>
      </p:pic>
      <p:pic>
        <p:nvPicPr>
          <p:cNvPr id="210" name="Shape 210"/>
          <p:cNvPicPr preferRelativeResize="0"/>
          <p:nvPr/>
        </p:nvPicPr>
        <p:blipFill rotWithShape="1">
          <a:blip r:embed="rId4">
            <a:alphaModFix/>
          </a:blip>
          <a:srcRect b="0" l="0" r="0" t="0"/>
          <a:stretch/>
        </p:blipFill>
        <p:spPr>
          <a:xfrm>
            <a:off x="3319775" y="3135996"/>
            <a:ext cx="2305674" cy="1771974"/>
          </a:xfrm>
          <a:prstGeom prst="rect">
            <a:avLst/>
          </a:prstGeom>
          <a:noFill/>
          <a:ln>
            <a:noFill/>
          </a:ln>
        </p:spPr>
      </p:pic>
      <p:sp>
        <p:nvSpPr>
          <p:cNvPr id="211" name="Shape 211"/>
          <p:cNvSpPr txBox="1"/>
          <p:nvPr/>
        </p:nvSpPr>
        <p:spPr>
          <a:xfrm>
            <a:off x="840050" y="2983075"/>
            <a:ext cx="1586999" cy="3656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Source</a:t>
            </a:r>
          </a:p>
        </p:txBody>
      </p:sp>
      <p:sp>
        <p:nvSpPr>
          <p:cNvPr id="212" name="Shape 212"/>
          <p:cNvSpPr txBox="1"/>
          <p:nvPr/>
        </p:nvSpPr>
        <p:spPr>
          <a:xfrm>
            <a:off x="3897100" y="2983075"/>
            <a:ext cx="1362599" cy="3656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Landing Page</a:t>
            </a:r>
          </a:p>
        </p:txBody>
      </p:sp>
      <p:pic>
        <p:nvPicPr>
          <p:cNvPr id="213" name="Shape 213"/>
          <p:cNvPicPr preferRelativeResize="0"/>
          <p:nvPr/>
        </p:nvPicPr>
        <p:blipFill rotWithShape="1">
          <a:blip r:embed="rId5">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Digital User Experience (DUX)</a:t>
            </a:r>
          </a:p>
        </p:txBody>
      </p:sp>
      <p:sp>
        <p:nvSpPr>
          <p:cNvPr id="219" name="Shape 219"/>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Improving Digital User Experience Through Analytics</a:t>
            </a:r>
          </a:p>
        </p:txBody>
      </p:sp>
      <p:sp>
        <p:nvSpPr>
          <p:cNvPr id="220" name="Shape 220"/>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3</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1381250" y="922675"/>
            <a:ext cx="2833500"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a:t>
            </a:r>
          </a:p>
        </p:txBody>
      </p:sp>
      <p:sp>
        <p:nvSpPr>
          <p:cNvPr id="226" name="Shape 226"/>
          <p:cNvSpPr txBox="1"/>
          <p:nvPr>
            <p:ph idx="1" type="body"/>
          </p:nvPr>
        </p:nvSpPr>
        <p:spPr>
          <a:xfrm>
            <a:off x="133576" y="1690924"/>
            <a:ext cx="3339089" cy="3363961"/>
          </a:xfrm>
          <a:prstGeom prst="rect">
            <a:avLst/>
          </a:prstGeom>
          <a:noFill/>
          <a:ln>
            <a:noFill/>
          </a:ln>
        </p:spPr>
        <p:txBody>
          <a:bodyPr anchorCtr="0" anchor="t" bIns="91425" lIns="91425" rIns="91425" tIns="91425">
            <a:noAutofit/>
          </a:bodyPr>
          <a:lstStyle/>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Website only received 140 visitors/week on average</a:t>
            </a:r>
          </a:p>
          <a:p>
            <a:pPr indent="-330200" lvl="1" marL="91440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Employed friends and Amazon Mechanical Turk</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highlight>
                  <a:srgbClr val="FFCD00"/>
                </a:highlight>
                <a:latin typeface="Quattrocento Sans"/>
                <a:ea typeface="Quattrocento Sans"/>
                <a:cs typeface="Quattrocento Sans"/>
                <a:sym typeface="Quattrocento Sans"/>
              </a:rPr>
              <a:t>Visual</a:t>
            </a:r>
            <a:r>
              <a:rPr b="0" i="0" lang="en" sz="1600" u="none" cap="none" strike="noStrike">
                <a:solidFill>
                  <a:srgbClr val="000000"/>
                </a:solidFill>
                <a:latin typeface="Quattrocento Sans"/>
                <a:ea typeface="Quattrocento Sans"/>
                <a:cs typeface="Quattrocento Sans"/>
                <a:sym typeface="Quattrocento Sans"/>
              </a:rPr>
              <a:t> and </a:t>
            </a:r>
            <a:r>
              <a:rPr b="0" i="0" lang="en" sz="1600" u="none" cap="none" strike="noStrike">
                <a:solidFill>
                  <a:srgbClr val="000000"/>
                </a:solidFill>
                <a:highlight>
                  <a:srgbClr val="FFCD00"/>
                </a:highlight>
                <a:latin typeface="Quattrocento Sans"/>
                <a:ea typeface="Quattrocento Sans"/>
                <a:cs typeface="Quattrocento Sans"/>
                <a:sym typeface="Quattrocento Sans"/>
              </a:rPr>
              <a:t>Functional</a:t>
            </a:r>
            <a:r>
              <a:rPr b="0" i="0" lang="en" sz="1600" u="none" cap="none" strike="noStrike">
                <a:solidFill>
                  <a:srgbClr val="000000"/>
                </a:solidFill>
                <a:latin typeface="Quattrocento Sans"/>
                <a:ea typeface="Quattrocento Sans"/>
                <a:cs typeface="Quattrocento Sans"/>
                <a:sym typeface="Quattrocento Sans"/>
              </a:rPr>
              <a:t> rated highly</a:t>
            </a:r>
          </a:p>
          <a:p>
            <a:pPr indent="0" lvl="0" marL="0" marR="0" rtl="0" algn="l">
              <a:lnSpc>
                <a:spcPct val="100000"/>
              </a:lnSpc>
              <a:spcBef>
                <a:spcPts val="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Improve </a:t>
            </a:r>
            <a:r>
              <a:rPr b="0" i="0" lang="en" sz="1600" u="none" cap="none" strike="noStrike">
                <a:solidFill>
                  <a:srgbClr val="000000"/>
                </a:solidFill>
                <a:highlight>
                  <a:srgbClr val="FFCD00"/>
                </a:highlight>
                <a:latin typeface="Quattrocento Sans"/>
                <a:ea typeface="Quattrocento Sans"/>
                <a:cs typeface="Quattrocento Sans"/>
                <a:sym typeface="Quattrocento Sans"/>
              </a:rPr>
              <a:t>Informational</a:t>
            </a:r>
            <a:r>
              <a:rPr b="0" i="0" lang="en" sz="1600" u="none" cap="none" strike="noStrike">
                <a:solidFill>
                  <a:srgbClr val="000000"/>
                </a:solidFill>
                <a:latin typeface="Quattrocento Sans"/>
                <a:ea typeface="Quattrocento Sans"/>
                <a:cs typeface="Quattrocento Sans"/>
                <a:sym typeface="Quattrocento Sans"/>
              </a:rPr>
              <a:t> </a:t>
            </a:r>
          </a:p>
          <a:p>
            <a:pPr indent="-330200" lvl="1" marL="9144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Ease of access to customer reviews</a:t>
            </a:r>
          </a:p>
        </p:txBody>
      </p:sp>
      <p:pic>
        <p:nvPicPr>
          <p:cNvPr id="227" name="Shape 227"/>
          <p:cNvPicPr preferRelativeResize="0"/>
          <p:nvPr/>
        </p:nvPicPr>
        <p:blipFill rotWithShape="1">
          <a:blip r:embed="rId3">
            <a:alphaModFix/>
          </a:blip>
          <a:srcRect b="12958" l="0" r="0" t="0"/>
          <a:stretch/>
        </p:blipFill>
        <p:spPr>
          <a:xfrm flipH="1">
            <a:off x="620345" y="708843"/>
            <a:ext cx="874825" cy="768249"/>
          </a:xfrm>
          <a:prstGeom prst="rect">
            <a:avLst/>
          </a:prstGeom>
          <a:noFill/>
          <a:ln>
            <a:noFill/>
          </a:ln>
        </p:spPr>
      </p:pic>
      <p:pic>
        <p:nvPicPr>
          <p:cNvPr id="228" name="Shape 228"/>
          <p:cNvPicPr preferRelativeResize="0"/>
          <p:nvPr/>
        </p:nvPicPr>
        <p:blipFill rotWithShape="1">
          <a:blip r:embed="rId4">
            <a:alphaModFix/>
          </a:blip>
          <a:srcRect b="0" l="0" r="0" t="0"/>
          <a:stretch/>
        </p:blipFill>
        <p:spPr>
          <a:xfrm>
            <a:off x="3400746" y="1480970"/>
            <a:ext cx="5525649" cy="3450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1381250" y="922675"/>
            <a:ext cx="53154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Informational Design</a:t>
            </a:r>
          </a:p>
        </p:txBody>
      </p:sp>
      <p:sp>
        <p:nvSpPr>
          <p:cNvPr id="234" name="Shape 234"/>
          <p:cNvSpPr txBox="1"/>
          <p:nvPr/>
        </p:nvSpPr>
        <p:spPr>
          <a:xfrm>
            <a:off x="2127575" y="1275225"/>
            <a:ext cx="786599" cy="188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1400" u="none" cap="none" strike="noStrike">
                <a:solidFill>
                  <a:srgbClr val="000000"/>
                </a:solidFill>
                <a:latin typeface="Lora"/>
                <a:ea typeface="Lora"/>
                <a:cs typeface="Lora"/>
                <a:sym typeface="Lora"/>
              </a:rPr>
              <a:t>Before</a:t>
            </a:r>
          </a:p>
        </p:txBody>
      </p:sp>
      <p:sp>
        <p:nvSpPr>
          <p:cNvPr id="235" name="Shape 235"/>
          <p:cNvSpPr txBox="1"/>
          <p:nvPr/>
        </p:nvSpPr>
        <p:spPr>
          <a:xfrm>
            <a:off x="6039375" y="1275212"/>
            <a:ext cx="786599" cy="188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1400" u="none" cap="none" strike="noStrike">
                <a:solidFill>
                  <a:srgbClr val="000000"/>
                </a:solidFill>
                <a:latin typeface="Lora"/>
                <a:ea typeface="Lora"/>
                <a:cs typeface="Lora"/>
                <a:sym typeface="Lora"/>
              </a:rPr>
              <a:t>After</a:t>
            </a:r>
          </a:p>
        </p:txBody>
      </p:sp>
      <p:pic>
        <p:nvPicPr>
          <p:cNvPr id="236" name="Shape 236"/>
          <p:cNvPicPr preferRelativeResize="0"/>
          <p:nvPr/>
        </p:nvPicPr>
        <p:blipFill rotWithShape="1">
          <a:blip r:embed="rId3">
            <a:alphaModFix/>
          </a:blip>
          <a:srcRect b="0" l="0" r="0" t="0"/>
          <a:stretch/>
        </p:blipFill>
        <p:spPr>
          <a:xfrm>
            <a:off x="704274" y="1568925"/>
            <a:ext cx="3633200" cy="4132200"/>
          </a:xfrm>
          <a:prstGeom prst="rect">
            <a:avLst/>
          </a:prstGeom>
          <a:noFill/>
          <a:ln>
            <a:noFill/>
          </a:ln>
        </p:spPr>
      </p:pic>
      <p:pic>
        <p:nvPicPr>
          <p:cNvPr id="237" name="Shape 237"/>
          <p:cNvPicPr preferRelativeResize="0"/>
          <p:nvPr/>
        </p:nvPicPr>
        <p:blipFill rotWithShape="1">
          <a:blip r:embed="rId4">
            <a:alphaModFix/>
          </a:blip>
          <a:srcRect b="0" l="0" r="0" t="0"/>
          <a:stretch/>
        </p:blipFill>
        <p:spPr>
          <a:xfrm>
            <a:off x="4520887" y="1564725"/>
            <a:ext cx="3823574" cy="3578773"/>
          </a:xfrm>
          <a:prstGeom prst="rect">
            <a:avLst/>
          </a:prstGeom>
          <a:noFill/>
          <a:ln>
            <a:noFill/>
          </a:ln>
        </p:spPr>
      </p:pic>
      <p:sp>
        <p:nvSpPr>
          <p:cNvPr id="238" name="Shape 238"/>
          <p:cNvSpPr/>
          <p:nvPr/>
        </p:nvSpPr>
        <p:spPr>
          <a:xfrm>
            <a:off x="6662800" y="2392650"/>
            <a:ext cx="458999" cy="63298"/>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9" name="Shape 239"/>
          <p:cNvSpPr/>
          <p:nvPr/>
        </p:nvSpPr>
        <p:spPr>
          <a:xfrm>
            <a:off x="2674625" y="2057400"/>
            <a:ext cx="1575900" cy="498599"/>
          </a:xfrm>
          <a:prstGeom prst="ellipse">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0" name="Shape 240"/>
          <p:cNvSpPr/>
          <p:nvPr/>
        </p:nvSpPr>
        <p:spPr>
          <a:xfrm>
            <a:off x="6567850" y="2057400"/>
            <a:ext cx="1575900" cy="335400"/>
          </a:xfrm>
          <a:prstGeom prst="ellipse">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1" name="Shape 241"/>
          <p:cNvSpPr/>
          <p:nvPr/>
        </p:nvSpPr>
        <p:spPr>
          <a:xfrm>
            <a:off x="2753750" y="3094025"/>
            <a:ext cx="1496699" cy="2049600"/>
          </a:xfrm>
          <a:prstGeom prst="ellipse">
            <a:avLst/>
          </a:prstGeom>
          <a:noFill/>
          <a:ln cap="flat" cmpd="sng" w="19050">
            <a:solidFill>
              <a:srgbClr val="6880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2" name="Shape 242"/>
          <p:cNvSpPr/>
          <p:nvPr/>
        </p:nvSpPr>
        <p:spPr>
          <a:xfrm rot="5400000">
            <a:off x="6021650" y="2769575"/>
            <a:ext cx="873299" cy="3874798"/>
          </a:xfrm>
          <a:prstGeom prst="ellipse">
            <a:avLst/>
          </a:prstGeom>
          <a:noFill/>
          <a:ln cap="flat" cmpd="sng" w="19050">
            <a:solidFill>
              <a:srgbClr val="6880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43" name="Shape 243"/>
          <p:cNvPicPr preferRelativeResize="0"/>
          <p:nvPr/>
        </p:nvPicPr>
        <p:blipFill rotWithShape="1">
          <a:blip r:embed="rId5">
            <a:alphaModFix/>
          </a:blip>
          <a:srcRect b="12958" l="0" r="0" t="0"/>
          <a:stretch/>
        </p:blipFill>
        <p:spPr>
          <a:xfrm flipH="1">
            <a:off x="620345" y="708843"/>
            <a:ext cx="874825" cy="768249"/>
          </a:xfrm>
          <a:prstGeom prst="rect">
            <a:avLst/>
          </a:prstGeom>
          <a:noFill/>
          <a:ln>
            <a:noFill/>
          </a:ln>
        </p:spPr>
      </p:pic>
      <p:sp>
        <p:nvSpPr>
          <p:cNvPr id="244" name="Shape 244"/>
          <p:cNvSpPr/>
          <p:nvPr/>
        </p:nvSpPr>
        <p:spPr>
          <a:xfrm>
            <a:off x="4520900" y="4348760"/>
            <a:ext cx="3051154" cy="335400"/>
          </a:xfrm>
          <a:prstGeom prst="ellipse">
            <a:avLst/>
          </a:prstGeom>
          <a:noFill/>
          <a:ln cap="flat" cmpd="sng" w="19050">
            <a:solidFill>
              <a:srgbClr val="4A86E8"/>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44"/>
                                        </p:tgtEl>
                                      </p:cBhvr>
                                    </p:animEffect>
                                    <p:set>
                                      <p:cBhvr>
                                        <p:cTn dur="1" fill="hold">
                                          <p:stCondLst>
                                            <p:cond delay="50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1381250" y="922675"/>
            <a:ext cx="63284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Collections Page Engagement</a:t>
            </a:r>
          </a:p>
        </p:txBody>
      </p:sp>
      <p:sp>
        <p:nvSpPr>
          <p:cNvPr id="250" name="Shape 250"/>
          <p:cNvSpPr txBox="1"/>
          <p:nvPr>
            <p:ph idx="1" type="body"/>
          </p:nvPr>
        </p:nvSpPr>
        <p:spPr>
          <a:xfrm>
            <a:off x="184450" y="1488750"/>
            <a:ext cx="4324499" cy="311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72.2% of traffic to the Shopping Cart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21.48% circled back to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15.5% Exit Rate (second to Home Page)</a:t>
            </a:r>
          </a:p>
        </p:txBody>
      </p:sp>
      <p:pic>
        <p:nvPicPr>
          <p:cNvPr id="251" name="Shape 251"/>
          <p:cNvPicPr preferRelativeResize="0"/>
          <p:nvPr/>
        </p:nvPicPr>
        <p:blipFill rotWithShape="1">
          <a:blip r:embed="rId3">
            <a:alphaModFix/>
          </a:blip>
          <a:srcRect b="0" l="0" r="0" t="0"/>
          <a:stretch/>
        </p:blipFill>
        <p:spPr>
          <a:xfrm>
            <a:off x="4647153" y="1488750"/>
            <a:ext cx="3881794" cy="3112200"/>
          </a:xfrm>
          <a:prstGeom prst="rect">
            <a:avLst/>
          </a:prstGeom>
          <a:noFill/>
          <a:ln>
            <a:noFill/>
          </a:ln>
        </p:spPr>
      </p:pic>
      <p:pic>
        <p:nvPicPr>
          <p:cNvPr id="252" name="Shape 252"/>
          <p:cNvPicPr preferRelativeResize="0"/>
          <p:nvPr/>
        </p:nvPicPr>
        <p:blipFill rotWithShape="1">
          <a:blip r:embed="rId4">
            <a:alphaModFix/>
          </a:blip>
          <a:srcRect b="12958" l="0" r="0" t="0"/>
          <a:stretch/>
        </p:blipFill>
        <p:spPr>
          <a:xfrm flipH="1">
            <a:off x="620345" y="708843"/>
            <a:ext cx="874825" cy="768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381250" y="922675"/>
            <a:ext cx="63284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Collections Page Engagement</a:t>
            </a:r>
          </a:p>
        </p:txBody>
      </p:sp>
      <p:sp>
        <p:nvSpPr>
          <p:cNvPr id="258" name="Shape 258"/>
          <p:cNvSpPr txBox="1"/>
          <p:nvPr>
            <p:ph idx="1" type="body"/>
          </p:nvPr>
        </p:nvSpPr>
        <p:spPr>
          <a:xfrm>
            <a:off x="4435000" y="1607275"/>
            <a:ext cx="4324499" cy="3112200"/>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Ratings overview</a:t>
            </a:r>
          </a:p>
          <a:p>
            <a:pPr indent="0" lvl="0" marL="0" marR="0" rtl="0" algn="l">
              <a:lnSpc>
                <a:spcPct val="100000"/>
              </a:lnSpc>
              <a:spcBef>
                <a:spcPts val="600"/>
              </a:spcBef>
              <a:spcAft>
                <a:spcPts val="0"/>
              </a:spcAft>
              <a:buClr>
                <a:srgbClr val="FFCD00"/>
              </a:buClr>
              <a:buSzPct val="25000"/>
              <a:buFont typeface="Quattrocento Sans"/>
              <a:buNone/>
            </a:pPr>
            <a:r>
              <a:t/>
            </a:r>
            <a:endParaRPr b="0" i="0" sz="2400" u="none" cap="none" strike="noStrike">
              <a:solidFill>
                <a:srgbClr val="000000"/>
              </a:solidFill>
              <a:latin typeface="Quattrocento Sans"/>
              <a:ea typeface="Quattrocento Sans"/>
              <a:cs typeface="Quattrocento Sans"/>
              <a:sym typeface="Quattrocento Sans"/>
            </a:endParaRPr>
          </a:p>
          <a:p>
            <a:pPr indent="-228600" lvl="0" marL="457200" marR="0" rtl="0" algn="l">
              <a:lnSpc>
                <a:spcPct val="100000"/>
              </a:lnSpc>
              <a:spcBef>
                <a:spcPts val="60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Call-to-action button</a:t>
            </a:r>
          </a:p>
          <a:p>
            <a:pPr indent="0" lvl="0" marL="0" marR="0" rtl="0" algn="l">
              <a:lnSpc>
                <a:spcPct val="100000"/>
              </a:lnSpc>
              <a:spcBef>
                <a:spcPts val="600"/>
              </a:spcBef>
              <a:spcAft>
                <a:spcPts val="0"/>
              </a:spcAft>
              <a:buClr>
                <a:srgbClr val="FFCD00"/>
              </a:buClr>
              <a:buSzPct val="25000"/>
              <a:buFont typeface="Quattrocento Sans"/>
              <a:buNone/>
            </a:pPr>
            <a:r>
              <a:t/>
            </a:r>
            <a:endParaRPr b="0" i="0" sz="2400" u="none" cap="none" strike="noStrike">
              <a:solidFill>
                <a:srgbClr val="000000"/>
              </a:solidFill>
              <a:latin typeface="Quattrocento Sans"/>
              <a:ea typeface="Quattrocento Sans"/>
              <a:cs typeface="Quattrocento Sans"/>
              <a:sym typeface="Quattrocento Sans"/>
            </a:endParaRPr>
          </a:p>
          <a:p>
            <a:pPr indent="-228600" lvl="0" marL="457200" marR="0" rtl="0" algn="l">
              <a:lnSpc>
                <a:spcPct val="100000"/>
              </a:lnSpc>
              <a:spcBef>
                <a:spcPts val="60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50% lift in user engagement</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259" name="Shape 259"/>
          <p:cNvPicPr preferRelativeResize="0"/>
          <p:nvPr/>
        </p:nvPicPr>
        <p:blipFill rotWithShape="1">
          <a:blip r:embed="rId3">
            <a:alphaModFix/>
          </a:blip>
          <a:srcRect b="0" l="0" r="0" t="0"/>
          <a:stretch/>
        </p:blipFill>
        <p:spPr>
          <a:xfrm>
            <a:off x="357850" y="1760975"/>
            <a:ext cx="4022949" cy="2959048"/>
          </a:xfrm>
          <a:prstGeom prst="rect">
            <a:avLst/>
          </a:prstGeom>
          <a:noFill/>
          <a:ln>
            <a:noFill/>
          </a:ln>
        </p:spPr>
      </p:pic>
      <p:sp>
        <p:nvSpPr>
          <p:cNvPr id="260" name="Shape 260"/>
          <p:cNvSpPr txBox="1"/>
          <p:nvPr/>
        </p:nvSpPr>
        <p:spPr>
          <a:xfrm>
            <a:off x="1482375" y="1358275"/>
            <a:ext cx="1773900" cy="2489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Quattrocento"/>
              <a:buNone/>
            </a:pPr>
            <a:r>
              <a:rPr b="1" i="0" lang="en" sz="1800" u="none" cap="none" strike="noStrike">
                <a:solidFill>
                  <a:srgbClr val="000000"/>
                </a:solidFill>
                <a:latin typeface="Quattrocento"/>
                <a:ea typeface="Quattrocento"/>
                <a:cs typeface="Quattrocento"/>
                <a:sym typeface="Quattrocento"/>
              </a:rPr>
              <a:t>B Test</a:t>
            </a:r>
          </a:p>
        </p:txBody>
      </p:sp>
      <p:sp>
        <p:nvSpPr>
          <p:cNvPr id="261" name="Shape 261"/>
          <p:cNvSpPr/>
          <p:nvPr/>
        </p:nvSpPr>
        <p:spPr>
          <a:xfrm>
            <a:off x="1012025" y="4179100"/>
            <a:ext cx="726300" cy="954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 name="Shape 262"/>
          <p:cNvSpPr/>
          <p:nvPr/>
        </p:nvSpPr>
        <p:spPr>
          <a:xfrm>
            <a:off x="1983575" y="4274500"/>
            <a:ext cx="333300" cy="178500"/>
          </a:xfrm>
          <a:prstGeom prst="leftArrow">
            <a:avLst>
              <a:gd fmla="val 50000" name="adj1"/>
              <a:gd fmla="val 50000" name="adj2"/>
            </a:avLst>
          </a:prstGeom>
          <a:solidFill>
            <a:srgbClr val="FFD9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263" name="Shape 263"/>
          <p:cNvPicPr preferRelativeResize="0"/>
          <p:nvPr/>
        </p:nvPicPr>
        <p:blipFill rotWithShape="1">
          <a:blip r:embed="rId4">
            <a:alphaModFix/>
          </a:blip>
          <a:srcRect b="12958" l="0" r="0" t="0"/>
          <a:stretch/>
        </p:blipFill>
        <p:spPr>
          <a:xfrm flipH="1">
            <a:off x="620345" y="720718"/>
            <a:ext cx="874825" cy="768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Home Page Engagement</a:t>
            </a:r>
          </a:p>
        </p:txBody>
      </p:sp>
      <p:pic>
        <p:nvPicPr>
          <p:cNvPr id="269" name="Shape 269"/>
          <p:cNvPicPr preferRelativeResize="0"/>
          <p:nvPr/>
        </p:nvPicPr>
        <p:blipFill rotWithShape="1">
          <a:blip r:embed="rId3">
            <a:alphaModFix/>
          </a:blip>
          <a:srcRect b="0" l="0" r="0" t="0"/>
          <a:stretch/>
        </p:blipFill>
        <p:spPr>
          <a:xfrm>
            <a:off x="4869673" y="1573274"/>
            <a:ext cx="3405199" cy="3330500"/>
          </a:xfrm>
          <a:prstGeom prst="rect">
            <a:avLst/>
          </a:prstGeom>
          <a:noFill/>
          <a:ln>
            <a:noFill/>
          </a:ln>
        </p:spPr>
      </p:pic>
      <p:sp>
        <p:nvSpPr>
          <p:cNvPr id="270" name="Shape 270"/>
          <p:cNvSpPr txBox="1"/>
          <p:nvPr>
            <p:ph idx="1" type="body"/>
          </p:nvPr>
        </p:nvSpPr>
        <p:spPr>
          <a:xfrm>
            <a:off x="613075" y="1478025"/>
            <a:ext cx="3958798" cy="3425699"/>
          </a:xfrm>
          <a:prstGeom prst="rect">
            <a:avLst/>
          </a:prstGeom>
          <a:noFill/>
          <a:ln>
            <a:noFill/>
          </a:ln>
        </p:spPr>
        <p:txBody>
          <a:bodyPr anchorCtr="0" anchor="t" bIns="91425" lIns="91425" rIns="91425" tIns="91425">
            <a:noAutofit/>
          </a:bodyPr>
          <a:lstStyle/>
          <a:p>
            <a:pPr indent="-330200" lvl="0" marL="457200" marR="0" rtl="0" algn="l">
              <a:lnSpc>
                <a:spcPct val="100000"/>
              </a:lnSpc>
              <a:spcBef>
                <a:spcPts val="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Confusing design</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Survey results revealed it was difficult to find relevant information on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Already has relatively low bounce rate (36.78%)</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a:p>
            <a:pPr indent="-330200" lvl="0" marL="457200" marR="0" rtl="0" algn="l">
              <a:lnSpc>
                <a:spcPct val="100000"/>
              </a:lnSpc>
              <a:spcBef>
                <a:spcPts val="600"/>
              </a:spcBef>
              <a:spcAft>
                <a:spcPts val="0"/>
              </a:spcAft>
              <a:buClr>
                <a:srgbClr val="FFCD00"/>
              </a:buClr>
              <a:buSzPct val="100000"/>
              <a:buFont typeface="Quattrocento Sans"/>
              <a:buChar char="◉"/>
            </a:pPr>
            <a:r>
              <a:rPr b="0" i="0" lang="en" sz="1600" u="none" cap="none" strike="noStrike">
                <a:solidFill>
                  <a:srgbClr val="000000"/>
                </a:solidFill>
                <a:latin typeface="Quattrocento Sans"/>
                <a:ea typeface="Quattrocento Sans"/>
                <a:cs typeface="Quattrocento Sans"/>
                <a:sym typeface="Quattrocento Sans"/>
              </a:rPr>
              <a:t>But Low Landing Page Experience on Adwords</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pic>
        <p:nvPicPr>
          <p:cNvPr id="271" name="Shape 271"/>
          <p:cNvPicPr preferRelativeResize="0"/>
          <p:nvPr/>
        </p:nvPicPr>
        <p:blipFill rotWithShape="1">
          <a:blip r:embed="rId4">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Home Page Engagement</a:t>
            </a:r>
          </a:p>
        </p:txBody>
      </p:sp>
      <p:sp>
        <p:nvSpPr>
          <p:cNvPr id="277" name="Shape 277"/>
          <p:cNvSpPr txBox="1"/>
          <p:nvPr>
            <p:ph idx="1" type="body"/>
          </p:nvPr>
        </p:nvSpPr>
        <p:spPr>
          <a:xfrm>
            <a:off x="4994600" y="1632800"/>
            <a:ext cx="3958798" cy="311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Shortened home page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Ratings overview</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No changes in Landing Page Experience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Need more data to attribute Bounce Rate changes</a:t>
            </a: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pic>
        <p:nvPicPr>
          <p:cNvPr id="278" name="Shape 278"/>
          <p:cNvPicPr preferRelativeResize="0"/>
          <p:nvPr/>
        </p:nvPicPr>
        <p:blipFill rotWithShape="1">
          <a:blip r:embed="rId3">
            <a:alphaModFix/>
          </a:blip>
          <a:srcRect b="0" l="0" r="0" t="0"/>
          <a:stretch/>
        </p:blipFill>
        <p:spPr>
          <a:xfrm>
            <a:off x="1203749" y="1346900"/>
            <a:ext cx="3636075" cy="3684000"/>
          </a:xfrm>
          <a:prstGeom prst="rect">
            <a:avLst/>
          </a:prstGeom>
          <a:noFill/>
          <a:ln>
            <a:noFill/>
          </a:ln>
        </p:spPr>
      </p:pic>
      <p:pic>
        <p:nvPicPr>
          <p:cNvPr id="279" name="Shape 279"/>
          <p:cNvPicPr preferRelativeResize="0"/>
          <p:nvPr/>
        </p:nvPicPr>
        <p:blipFill rotWithShape="1">
          <a:blip r:embed="rId4">
            <a:alphaModFix/>
          </a:blip>
          <a:srcRect b="12958" l="0" r="0" t="0"/>
          <a:stretch/>
        </p:blipFill>
        <p:spPr>
          <a:xfrm flipH="1">
            <a:off x="552182" y="691285"/>
            <a:ext cx="874825" cy="768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1381250" y="922675"/>
            <a:ext cx="56583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Major Results</a:t>
            </a:r>
          </a:p>
        </p:txBody>
      </p:sp>
      <p:sp>
        <p:nvSpPr>
          <p:cNvPr id="285" name="Shape 285"/>
          <p:cNvSpPr txBox="1"/>
          <p:nvPr>
            <p:ph idx="1" type="body"/>
          </p:nvPr>
        </p:nvSpPr>
        <p:spPr>
          <a:xfrm>
            <a:off x="881200" y="1561350"/>
            <a:ext cx="3238499" cy="311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9.5% decrease in Home Page Bounce Rate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16.7% decrease in Collections Page Bounce Rate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4.5% increase in Pages/Session</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FFCD00"/>
              </a:buClr>
              <a:buSzPct val="25000"/>
              <a:buFont typeface="Quattrocento Sans"/>
              <a:buNone/>
            </a:pPr>
            <a:r>
              <a:t/>
            </a:r>
            <a:endParaRPr b="0" i="0" sz="1600" u="none" cap="none" strike="noStrike">
              <a:solidFill>
                <a:srgbClr val="000000"/>
              </a:solidFill>
              <a:latin typeface="Quattrocento Sans"/>
              <a:ea typeface="Quattrocento Sans"/>
              <a:cs typeface="Quattrocento Sans"/>
              <a:sym typeface="Quattrocento Sans"/>
            </a:endParaRPr>
          </a:p>
        </p:txBody>
      </p:sp>
      <p:sp>
        <p:nvSpPr>
          <p:cNvPr id="286" name="Shape 286"/>
          <p:cNvSpPr txBox="1"/>
          <p:nvPr>
            <p:ph idx="1" type="body"/>
          </p:nvPr>
        </p:nvSpPr>
        <p:spPr>
          <a:xfrm>
            <a:off x="5117425" y="2040750"/>
            <a:ext cx="3238499" cy="21534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No changes in Landing Page Experience</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Need more data to correctly attribute changes</a:t>
            </a:r>
          </a:p>
        </p:txBody>
      </p:sp>
      <p:pic>
        <p:nvPicPr>
          <p:cNvPr id="287" name="Shape 287"/>
          <p:cNvPicPr preferRelativeResize="0"/>
          <p:nvPr/>
        </p:nvPicPr>
        <p:blipFill rotWithShape="1">
          <a:blip r:embed="rId3">
            <a:alphaModFix/>
          </a:blip>
          <a:srcRect b="12958" l="0" r="0" t="0"/>
          <a:stretch/>
        </p:blipFill>
        <p:spPr>
          <a:xfrm flipH="1">
            <a:off x="620345" y="720718"/>
            <a:ext cx="874825" cy="768249"/>
          </a:xfrm>
          <a:prstGeom prst="rect">
            <a:avLst/>
          </a:prstGeom>
          <a:noFill/>
          <a:ln>
            <a:noFill/>
          </a:ln>
        </p:spPr>
      </p:pic>
      <p:sp>
        <p:nvSpPr>
          <p:cNvPr id="288" name="Shape 288"/>
          <p:cNvSpPr/>
          <p:nvPr/>
        </p:nvSpPr>
        <p:spPr>
          <a:xfrm>
            <a:off x="698643" y="1488966"/>
            <a:ext cx="3647326" cy="3380983"/>
          </a:xfrm>
          <a:prstGeom prst="roundRect">
            <a:avLst>
              <a:gd fmla="val 16667" name="adj"/>
            </a:avLst>
          </a:prstGeom>
          <a:noFill/>
          <a:ln cap="flat" cmpd="sng" w="25400">
            <a:solidFill>
              <a:srgbClr val="FFC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9" name="Shape 289"/>
          <p:cNvSpPr/>
          <p:nvPr/>
        </p:nvSpPr>
        <p:spPr>
          <a:xfrm>
            <a:off x="5223200" y="1736333"/>
            <a:ext cx="3026947" cy="2762233"/>
          </a:xfrm>
          <a:prstGeom prst="roundRect">
            <a:avLst>
              <a:gd fmla="val 16667" name="adj"/>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Talking Points for Today</a:t>
            </a:r>
          </a:p>
        </p:txBody>
      </p:sp>
      <p:sp>
        <p:nvSpPr>
          <p:cNvPr id="117" name="Shape 117"/>
          <p:cNvSpPr txBox="1"/>
          <p:nvPr>
            <p:ph idx="1" type="body"/>
          </p:nvPr>
        </p:nvSpPr>
        <p:spPr>
          <a:xfrm>
            <a:off x="5596925" y="2052175"/>
            <a:ext cx="3425400" cy="2135698"/>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Overview</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Core Metrics</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DUX</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Search Analytics</a:t>
            </a:r>
          </a:p>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chemeClr val="dk1"/>
                </a:solidFill>
                <a:latin typeface="Lora"/>
                <a:ea typeface="Lora"/>
                <a:cs typeface="Lora"/>
                <a:sym typeface="Lora"/>
              </a:rPr>
              <a:t>Retrospect</a:t>
            </a:r>
          </a:p>
        </p:txBody>
      </p:sp>
      <p:pic>
        <p:nvPicPr>
          <p:cNvPr id="118" name="Shape 118"/>
          <p:cNvPicPr preferRelativeResize="0"/>
          <p:nvPr/>
        </p:nvPicPr>
        <p:blipFill rotWithShape="1">
          <a:blip r:embed="rId3">
            <a:alphaModFix/>
          </a:blip>
          <a:srcRect b="12958" l="0" r="0" t="0"/>
          <a:stretch/>
        </p:blipFill>
        <p:spPr>
          <a:xfrm flipH="1">
            <a:off x="620345" y="756343"/>
            <a:ext cx="874825" cy="768249"/>
          </a:xfrm>
          <a:prstGeom prst="rect">
            <a:avLst/>
          </a:prstGeom>
          <a:noFill/>
          <a:ln>
            <a:noFill/>
          </a:ln>
        </p:spPr>
      </p:pic>
      <p:pic>
        <p:nvPicPr>
          <p:cNvPr id="119" name="Shape 119"/>
          <p:cNvPicPr preferRelativeResize="0"/>
          <p:nvPr/>
        </p:nvPicPr>
        <p:blipFill rotWithShape="1">
          <a:blip r:embed="rId4">
            <a:alphaModFix/>
          </a:blip>
          <a:srcRect b="0" l="0" r="0" t="0"/>
          <a:stretch/>
        </p:blipFill>
        <p:spPr>
          <a:xfrm>
            <a:off x="651443" y="1863259"/>
            <a:ext cx="4608206" cy="23246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1381250" y="922675"/>
            <a:ext cx="5903127"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DUX Improvement – Future Reccomendations</a:t>
            </a:r>
          </a:p>
        </p:txBody>
      </p:sp>
      <p:sp>
        <p:nvSpPr>
          <p:cNvPr id="295" name="Shape 295"/>
          <p:cNvSpPr txBox="1"/>
          <p:nvPr>
            <p:ph idx="1" type="body"/>
          </p:nvPr>
        </p:nvSpPr>
        <p:spPr>
          <a:xfrm>
            <a:off x="3195258" y="2330011"/>
            <a:ext cx="3238499" cy="1698892"/>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Switch to Wordpress</a:t>
            </a:r>
          </a:p>
          <a:p>
            <a:pPr indent="0" lvl="0" marL="0" marR="0" rtl="0" algn="l">
              <a:lnSpc>
                <a:spcPct val="100000"/>
              </a:lnSpc>
              <a:spcBef>
                <a:spcPts val="60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a:p>
            <a:pPr indent="-342900" lvl="0" marL="457200" marR="0" rtl="0" algn="l">
              <a:lnSpc>
                <a:spcPct val="100000"/>
              </a:lnSpc>
              <a:spcBef>
                <a:spcPts val="60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Send e-mails to existing customers to write product reviews</a:t>
            </a:r>
          </a:p>
        </p:txBody>
      </p:sp>
      <p:pic>
        <p:nvPicPr>
          <p:cNvPr id="296" name="Shape 296"/>
          <p:cNvPicPr preferRelativeResize="0"/>
          <p:nvPr/>
        </p:nvPicPr>
        <p:blipFill rotWithShape="1">
          <a:blip r:embed="rId3">
            <a:alphaModFix/>
          </a:blip>
          <a:srcRect b="12958" l="0" r="0" t="0"/>
          <a:stretch/>
        </p:blipFill>
        <p:spPr>
          <a:xfrm flipH="1">
            <a:off x="620345" y="720718"/>
            <a:ext cx="874825" cy="768249"/>
          </a:xfrm>
          <a:prstGeom prst="rect">
            <a:avLst/>
          </a:prstGeom>
          <a:noFill/>
          <a:ln>
            <a:noFill/>
          </a:ln>
        </p:spPr>
      </p:pic>
      <p:sp>
        <p:nvSpPr>
          <p:cNvPr id="297" name="Shape 297"/>
          <p:cNvSpPr/>
          <p:nvPr/>
        </p:nvSpPr>
        <p:spPr>
          <a:xfrm>
            <a:off x="2990846" y="1488966"/>
            <a:ext cx="3647326" cy="3380983"/>
          </a:xfrm>
          <a:prstGeom prst="roundRect">
            <a:avLst>
              <a:gd fmla="val 16667" name="adj"/>
            </a:avLst>
          </a:prstGeom>
          <a:noFill/>
          <a:ln cap="flat" cmpd="sng" w="25400">
            <a:solidFill>
              <a:srgbClr val="00B05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400" u="none" cap="none" strike="noStrike">
                <a:solidFill>
                  <a:srgbClr val="000000"/>
                </a:solidFill>
                <a:latin typeface="Lora"/>
                <a:ea typeface="Lora"/>
                <a:cs typeface="Lora"/>
                <a:sym typeface="Lora"/>
              </a:rPr>
              <a:t>Search Analytics </a:t>
            </a:r>
          </a:p>
        </p:txBody>
      </p:sp>
      <p:sp>
        <p:nvSpPr>
          <p:cNvPr id="303" name="Shape 303"/>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Identifying opportunities and challenges to improve Nomz through search</a:t>
            </a:r>
          </a:p>
        </p:txBody>
      </p:sp>
      <p:sp>
        <p:nvSpPr>
          <p:cNvPr id="304" name="Shape 304"/>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Lora"/>
              <a:buNone/>
            </a:pPr>
            <a:r>
              <a:rPr b="1" i="0" lang="en" sz="2000" u="none" cap="none" strike="noStrike">
                <a:solidFill>
                  <a:schemeClr val="dk1"/>
                </a:solidFill>
                <a:latin typeface="Lora"/>
                <a:ea typeface="Lora"/>
                <a:cs typeface="Lora"/>
                <a:sym typeface="Lora"/>
              </a:rPr>
              <a:t>Search Analytics Status Quo</a:t>
            </a:r>
          </a:p>
        </p:txBody>
      </p:sp>
      <p:sp>
        <p:nvSpPr>
          <p:cNvPr id="310" name="Shape 310"/>
          <p:cNvSpPr txBox="1"/>
          <p:nvPr>
            <p:ph idx="1" type="body"/>
          </p:nvPr>
        </p:nvSpPr>
        <p:spPr>
          <a:xfrm>
            <a:off x="1238003" y="3766876"/>
            <a:ext cx="1576449" cy="7922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Undescriptive Keywords</a:t>
            </a:r>
          </a:p>
        </p:txBody>
      </p:sp>
      <p:sp>
        <p:nvSpPr>
          <p:cNvPr id="311" name="Shape 311"/>
          <p:cNvSpPr txBox="1"/>
          <p:nvPr>
            <p:ph idx="2" type="body"/>
          </p:nvPr>
        </p:nvSpPr>
        <p:spPr>
          <a:xfrm>
            <a:off x="2948206" y="3806062"/>
            <a:ext cx="2967500" cy="792298"/>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Lack of Relevant Keywords </a:t>
            </a:r>
          </a:p>
        </p:txBody>
      </p:sp>
      <p:sp>
        <p:nvSpPr>
          <p:cNvPr id="312" name="Shape 312"/>
          <p:cNvSpPr txBox="1"/>
          <p:nvPr>
            <p:ph idx="3" type="body"/>
          </p:nvPr>
        </p:nvSpPr>
        <p:spPr>
          <a:xfrm>
            <a:off x="6049460" y="3806062"/>
            <a:ext cx="1967497" cy="792298"/>
          </a:xfrm>
          <a:prstGeom prst="rect">
            <a:avLst/>
          </a:prstGeom>
          <a:noFill/>
          <a:ln>
            <a:noFill/>
          </a:ln>
        </p:spPr>
        <p:txBody>
          <a:bodyPr anchorCtr="0" anchor="t" bIns="91425" lIns="91425" rIns="91425" tIns="91425">
            <a:noAutofit/>
          </a:bodyPr>
          <a:lstStyle/>
          <a:p>
            <a:pPr indent="0" lvl="0" marL="0" marR="0" rtl="0" algn="r">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latin typeface="Quattrocento Sans"/>
                <a:ea typeface="Quattrocento Sans"/>
                <a:cs typeface="Quattrocento Sans"/>
                <a:sym typeface="Quattrocento Sans"/>
              </a:rPr>
              <a:t>Overall Low Search Presence</a:t>
            </a:r>
          </a:p>
          <a:p>
            <a:pPr indent="0" lvl="0" marL="0" marR="0" rtl="0" algn="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       </a:t>
            </a:r>
          </a:p>
        </p:txBody>
      </p:sp>
      <p:grpSp>
        <p:nvGrpSpPr>
          <p:cNvPr id="313" name="Shape 313"/>
          <p:cNvGrpSpPr/>
          <p:nvPr/>
        </p:nvGrpSpPr>
        <p:grpSpPr>
          <a:xfrm>
            <a:off x="916456" y="1019748"/>
            <a:ext cx="214622" cy="214624"/>
            <a:chOff x="2594050" y="1631825"/>
            <a:chExt cx="439624" cy="439625"/>
          </a:xfrm>
        </p:grpSpPr>
        <p:sp>
          <p:nvSpPr>
            <p:cNvPr id="314" name="Shape 314"/>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5" name="Shape 315"/>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6" name="Shape 316"/>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17" name="Shape 317"/>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18" name="Shape 318"/>
          <p:cNvSpPr txBox="1"/>
          <p:nvPr/>
        </p:nvSpPr>
        <p:spPr>
          <a:xfrm>
            <a:off x="1371757" y="4343691"/>
            <a:ext cx="6400500" cy="6981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Quattrocento Sans"/>
              <a:buNone/>
            </a:pPr>
            <a:r>
              <a:rPr b="0" i="1" lang="en" sz="1800" u="none" cap="none" strike="noStrike">
                <a:solidFill>
                  <a:schemeClr val="dk1"/>
                </a:solidFill>
                <a:latin typeface="Quattrocento"/>
                <a:ea typeface="Quattrocento"/>
                <a:cs typeface="Quattrocento"/>
                <a:sym typeface="Quattrocento"/>
              </a:rPr>
              <a:t>Nomz Inc. </a:t>
            </a:r>
            <a:r>
              <a:rPr b="0" i="1" lang="en" sz="2000" u="none" cap="none" strike="noStrike">
                <a:solidFill>
                  <a:schemeClr val="dk1"/>
                </a:solidFill>
                <a:highlight>
                  <a:srgbClr val="F1C232"/>
                </a:highlight>
                <a:latin typeface="Quattrocento"/>
                <a:ea typeface="Quattrocento"/>
                <a:cs typeface="Quattrocento"/>
                <a:sym typeface="Quattrocento"/>
              </a:rPr>
              <a:t>struggles </a:t>
            </a:r>
            <a:r>
              <a:rPr b="0" i="1" lang="en" sz="1800" u="none" cap="none" strike="noStrike">
                <a:solidFill>
                  <a:schemeClr val="dk1"/>
                </a:solidFill>
                <a:latin typeface="Quattrocento"/>
                <a:ea typeface="Quattrocento"/>
                <a:cs typeface="Quattrocento"/>
                <a:sym typeface="Quattrocento"/>
              </a:rPr>
              <a:t>to obtain </a:t>
            </a:r>
            <a:r>
              <a:rPr b="0" i="1" lang="en" sz="2000" u="none" cap="none" strike="noStrike">
                <a:solidFill>
                  <a:schemeClr val="dk1"/>
                </a:solidFill>
                <a:highlight>
                  <a:srgbClr val="F1C232"/>
                </a:highlight>
                <a:latin typeface="Quattrocento"/>
                <a:ea typeface="Quattrocento"/>
                <a:cs typeface="Quattrocento"/>
                <a:sym typeface="Quattrocento"/>
              </a:rPr>
              <a:t>significant </a:t>
            </a:r>
            <a:r>
              <a:rPr b="0" i="1" lang="en" sz="1800" u="none" cap="none" strike="noStrike">
                <a:solidFill>
                  <a:schemeClr val="dk1"/>
                </a:solidFill>
                <a:latin typeface="Quattrocento"/>
                <a:ea typeface="Quattrocento"/>
                <a:cs typeface="Quattrocento"/>
                <a:sym typeface="Quattrocento"/>
              </a:rPr>
              <a:t>search traffics</a:t>
            </a:r>
          </a:p>
        </p:txBody>
      </p:sp>
      <p:pic>
        <p:nvPicPr>
          <p:cNvPr id="319" name="Shape 319"/>
          <p:cNvPicPr preferRelativeResize="0"/>
          <p:nvPr/>
        </p:nvPicPr>
        <p:blipFill rotWithShape="1">
          <a:blip r:embed="rId3">
            <a:alphaModFix/>
          </a:blip>
          <a:srcRect b="0" l="0" r="0" t="0"/>
          <a:stretch/>
        </p:blipFill>
        <p:spPr>
          <a:xfrm>
            <a:off x="2412950" y="1325262"/>
            <a:ext cx="4260298" cy="2433700"/>
          </a:xfrm>
          <a:prstGeom prst="rect">
            <a:avLst/>
          </a:prstGeom>
          <a:noFill/>
          <a:ln>
            <a:noFill/>
          </a:ln>
        </p:spPr>
      </p:pic>
      <p:pic>
        <p:nvPicPr>
          <p:cNvPr id="320" name="Shape 320"/>
          <p:cNvPicPr preferRelativeResize="0"/>
          <p:nvPr/>
        </p:nvPicPr>
        <p:blipFill rotWithShape="1">
          <a:blip r:embed="rId4">
            <a:alphaModFix/>
          </a:blip>
          <a:srcRect b="12958" l="0" r="0" t="0"/>
          <a:stretch/>
        </p:blipFill>
        <p:spPr>
          <a:xfrm flipH="1">
            <a:off x="611558" y="750662"/>
            <a:ext cx="874825" cy="768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idx="4294967295" type="body"/>
          </p:nvPr>
        </p:nvSpPr>
        <p:spPr>
          <a:xfrm>
            <a:off x="4361975" y="878850"/>
            <a:ext cx="4173000" cy="3654299"/>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latin typeface="Lora"/>
                <a:ea typeface="Lora"/>
                <a:cs typeface="Lora"/>
                <a:sym typeface="Lora"/>
              </a:rPr>
              <a:t>Prompt </a:t>
            </a:r>
            <a:r>
              <a:rPr b="1" i="0" lang="en" sz="2000" u="none" cap="none" strike="noStrike">
                <a:solidFill>
                  <a:schemeClr val="dk1"/>
                </a:solidFill>
                <a:highlight>
                  <a:srgbClr val="F1C232"/>
                </a:highlight>
                <a:latin typeface="Lora"/>
                <a:ea typeface="Lora"/>
                <a:cs typeface="Lora"/>
                <a:sym typeface="Lora"/>
              </a:rPr>
              <a:t>more clicks</a:t>
            </a:r>
            <a:r>
              <a:rPr b="1" i="0" lang="en" sz="2000" u="none" cap="none" strike="noStrike">
                <a:solidFill>
                  <a:schemeClr val="dk1"/>
                </a:solidFill>
                <a:latin typeface="Lora"/>
                <a:ea typeface="Lora"/>
                <a:cs typeface="Lora"/>
                <a:sym typeface="Lora"/>
              </a:rPr>
              <a:t> from existing users through Search Engine Optimization. </a:t>
            </a:r>
          </a:p>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latin typeface="Lora"/>
                <a:ea typeface="Lora"/>
                <a:cs typeface="Lora"/>
                <a:sym typeface="Lora"/>
              </a:rPr>
              <a:t>Promote Nomz to </a:t>
            </a:r>
            <a:r>
              <a:rPr b="1" i="0" lang="en" sz="2000" u="none" cap="none" strike="noStrike">
                <a:solidFill>
                  <a:schemeClr val="dk1"/>
                </a:solidFill>
                <a:highlight>
                  <a:srgbClr val="F1C232"/>
                </a:highlight>
                <a:latin typeface="Lora"/>
                <a:ea typeface="Lora"/>
                <a:cs typeface="Lora"/>
                <a:sym typeface="Lora"/>
              </a:rPr>
              <a:t>get more new users</a:t>
            </a:r>
            <a:r>
              <a:rPr b="1" i="0" lang="en" sz="2000" u="none" cap="none" strike="noStrike">
                <a:solidFill>
                  <a:schemeClr val="dk1"/>
                </a:solidFill>
                <a:latin typeface="Lora"/>
                <a:ea typeface="Lora"/>
                <a:cs typeface="Lora"/>
                <a:sym typeface="Lora"/>
              </a:rPr>
              <a:t> through GOMC. </a:t>
            </a:r>
          </a:p>
        </p:txBody>
      </p:sp>
      <p:cxnSp>
        <p:nvCxnSpPr>
          <p:cNvPr id="326" name="Shape 326"/>
          <p:cNvCxnSpPr/>
          <p:nvPr/>
        </p:nvCxnSpPr>
        <p:spPr>
          <a:xfrm>
            <a:off x="-6450" y="1131725"/>
            <a:ext cx="9150599" cy="0"/>
          </a:xfrm>
          <a:prstGeom prst="straightConnector1">
            <a:avLst/>
          </a:prstGeom>
          <a:noFill/>
          <a:ln cap="flat" cmpd="sng" w="9525">
            <a:solidFill>
              <a:srgbClr val="CCCCCC"/>
            </a:solidFill>
            <a:prstDash val="solid"/>
            <a:round/>
            <a:headEnd len="med" w="med" type="none"/>
            <a:tailEnd len="med" w="med" type="none"/>
          </a:ln>
        </p:spPr>
      </p:cxnSp>
      <p:sp>
        <p:nvSpPr>
          <p:cNvPr id="327" name="Shape 327"/>
          <p:cNvSpPr/>
          <p:nvPr/>
        </p:nvSpPr>
        <p:spPr>
          <a:xfrm>
            <a:off x="625400" y="736699"/>
            <a:ext cx="790198" cy="790198"/>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28" name="Shape 328"/>
          <p:cNvPicPr preferRelativeResize="0"/>
          <p:nvPr/>
        </p:nvPicPr>
        <p:blipFill rotWithShape="1">
          <a:blip r:embed="rId3">
            <a:alphaModFix/>
          </a:blip>
          <a:srcRect b="0" l="0" r="0" t="0"/>
          <a:stretch/>
        </p:blipFill>
        <p:spPr>
          <a:xfrm>
            <a:off x="-1289716" y="906525"/>
            <a:ext cx="7102133" cy="5143498"/>
          </a:xfrm>
          <a:prstGeom prst="rect">
            <a:avLst/>
          </a:prstGeom>
          <a:noFill/>
          <a:ln>
            <a:noFill/>
          </a:ln>
        </p:spPr>
      </p:pic>
      <p:grpSp>
        <p:nvGrpSpPr>
          <p:cNvPr id="329" name="Shape 329"/>
          <p:cNvGrpSpPr/>
          <p:nvPr/>
        </p:nvGrpSpPr>
        <p:grpSpPr>
          <a:xfrm>
            <a:off x="840854" y="943457"/>
            <a:ext cx="359271" cy="376691"/>
            <a:chOff x="5961125" y="1623900"/>
            <a:chExt cx="427450" cy="448175"/>
          </a:xfrm>
        </p:grpSpPr>
        <p:sp>
          <p:nvSpPr>
            <p:cNvPr id="330" name="Shape 330"/>
            <p:cNvSpPr/>
            <p:nvPr/>
          </p:nvSpPr>
          <p:spPr>
            <a:xfrm>
              <a:off x="5961125" y="1678700"/>
              <a:ext cx="376925" cy="376925"/>
            </a:xfrm>
            <a:custGeom>
              <a:pathLst>
                <a:path extrusionOk="0" fill="none" h="120000" w="120000">
                  <a:moveTo>
                    <a:pt x="94021" y="10665"/>
                  </a:moveTo>
                  <a:lnTo>
                    <a:pt x="94021" y="10665"/>
                  </a:lnTo>
                  <a:lnTo>
                    <a:pt x="90336" y="8150"/>
                  </a:lnTo>
                  <a:lnTo>
                    <a:pt x="86460" y="6208"/>
                  </a:lnTo>
                  <a:lnTo>
                    <a:pt x="82385" y="4274"/>
                  </a:lnTo>
                  <a:lnTo>
                    <a:pt x="78126" y="2722"/>
                  </a:lnTo>
                  <a:lnTo>
                    <a:pt x="73860" y="1559"/>
                  </a:lnTo>
                  <a:lnTo>
                    <a:pt x="69403" y="779"/>
                  </a:lnTo>
                  <a:lnTo>
                    <a:pt x="64747" y="198"/>
                  </a:lnTo>
                  <a:lnTo>
                    <a:pt x="60099" y="7"/>
                  </a:lnTo>
                  <a:lnTo>
                    <a:pt x="60099" y="7"/>
                  </a:lnTo>
                  <a:lnTo>
                    <a:pt x="56995" y="7"/>
                  </a:lnTo>
                  <a:lnTo>
                    <a:pt x="53891" y="397"/>
                  </a:lnTo>
                  <a:lnTo>
                    <a:pt x="50986" y="779"/>
                  </a:lnTo>
                  <a:lnTo>
                    <a:pt x="48081" y="1169"/>
                  </a:lnTo>
                  <a:lnTo>
                    <a:pt x="45168" y="1942"/>
                  </a:lnTo>
                  <a:lnTo>
                    <a:pt x="42263" y="2722"/>
                  </a:lnTo>
                  <a:lnTo>
                    <a:pt x="39548" y="3693"/>
                  </a:lnTo>
                  <a:lnTo>
                    <a:pt x="36834" y="4656"/>
                  </a:lnTo>
                  <a:lnTo>
                    <a:pt x="34120" y="5818"/>
                  </a:lnTo>
                  <a:lnTo>
                    <a:pt x="31597" y="7179"/>
                  </a:lnTo>
                  <a:lnTo>
                    <a:pt x="29082" y="8731"/>
                  </a:lnTo>
                  <a:lnTo>
                    <a:pt x="26559" y="10283"/>
                  </a:lnTo>
                  <a:lnTo>
                    <a:pt x="24235" y="11827"/>
                  </a:lnTo>
                  <a:lnTo>
                    <a:pt x="21911" y="13769"/>
                  </a:lnTo>
                  <a:lnTo>
                    <a:pt x="19778" y="15512"/>
                  </a:lnTo>
                  <a:lnTo>
                    <a:pt x="17645" y="17645"/>
                  </a:lnTo>
                  <a:lnTo>
                    <a:pt x="15703" y="19587"/>
                  </a:lnTo>
                  <a:lnTo>
                    <a:pt x="13769" y="21911"/>
                  </a:lnTo>
                  <a:lnTo>
                    <a:pt x="12018" y="24044"/>
                  </a:lnTo>
                  <a:lnTo>
                    <a:pt x="10275" y="26368"/>
                  </a:lnTo>
                  <a:lnTo>
                    <a:pt x="8723" y="28891"/>
                  </a:lnTo>
                  <a:lnTo>
                    <a:pt x="7370" y="31406"/>
                  </a:lnTo>
                  <a:lnTo>
                    <a:pt x="6009" y="33929"/>
                  </a:lnTo>
                  <a:lnTo>
                    <a:pt x="4847" y="36643"/>
                  </a:lnTo>
                  <a:lnTo>
                    <a:pt x="3685" y="39357"/>
                  </a:lnTo>
                  <a:lnTo>
                    <a:pt x="2714" y="42072"/>
                  </a:lnTo>
                  <a:lnTo>
                    <a:pt x="1942" y="44977"/>
                  </a:lnTo>
                  <a:lnTo>
                    <a:pt x="1361" y="47882"/>
                  </a:lnTo>
                  <a:lnTo>
                    <a:pt x="779" y="50795"/>
                  </a:lnTo>
                  <a:lnTo>
                    <a:pt x="389" y="53891"/>
                  </a:lnTo>
                  <a:lnTo>
                    <a:pt x="198" y="56804"/>
                  </a:lnTo>
                  <a:lnTo>
                    <a:pt x="0" y="59900"/>
                  </a:lnTo>
                  <a:lnTo>
                    <a:pt x="0" y="59900"/>
                  </a:lnTo>
                  <a:lnTo>
                    <a:pt x="198" y="63004"/>
                  </a:lnTo>
                  <a:lnTo>
                    <a:pt x="389" y="66108"/>
                  </a:lnTo>
                  <a:lnTo>
                    <a:pt x="779" y="69013"/>
                  </a:lnTo>
                  <a:lnTo>
                    <a:pt x="1361" y="72117"/>
                  </a:lnTo>
                  <a:lnTo>
                    <a:pt x="1942" y="75022"/>
                  </a:lnTo>
                  <a:lnTo>
                    <a:pt x="2714" y="77736"/>
                  </a:lnTo>
                  <a:lnTo>
                    <a:pt x="3685" y="80642"/>
                  </a:lnTo>
                  <a:lnTo>
                    <a:pt x="4847" y="83356"/>
                  </a:lnTo>
                  <a:lnTo>
                    <a:pt x="6009" y="85879"/>
                  </a:lnTo>
                  <a:lnTo>
                    <a:pt x="7370" y="88593"/>
                  </a:lnTo>
                  <a:lnTo>
                    <a:pt x="8723" y="91116"/>
                  </a:lnTo>
                  <a:lnTo>
                    <a:pt x="10275" y="93440"/>
                  </a:lnTo>
                  <a:lnTo>
                    <a:pt x="12018" y="95764"/>
                  </a:lnTo>
                  <a:lnTo>
                    <a:pt x="13769" y="98088"/>
                  </a:lnTo>
                  <a:lnTo>
                    <a:pt x="15703" y="100221"/>
                  </a:lnTo>
                  <a:lnTo>
                    <a:pt x="17645" y="102354"/>
                  </a:lnTo>
                  <a:lnTo>
                    <a:pt x="19778" y="104296"/>
                  </a:lnTo>
                  <a:lnTo>
                    <a:pt x="21911" y="106230"/>
                  </a:lnTo>
                  <a:lnTo>
                    <a:pt x="24235" y="107981"/>
                  </a:lnTo>
                  <a:lnTo>
                    <a:pt x="26559" y="109724"/>
                  </a:lnTo>
                  <a:lnTo>
                    <a:pt x="29082" y="111276"/>
                  </a:lnTo>
                  <a:lnTo>
                    <a:pt x="31597" y="112629"/>
                  </a:lnTo>
                  <a:lnTo>
                    <a:pt x="34120" y="113990"/>
                  </a:lnTo>
                  <a:lnTo>
                    <a:pt x="36834" y="115152"/>
                  </a:lnTo>
                  <a:lnTo>
                    <a:pt x="39548" y="116314"/>
                  </a:lnTo>
                  <a:lnTo>
                    <a:pt x="42263" y="117285"/>
                  </a:lnTo>
                  <a:lnTo>
                    <a:pt x="45168" y="118057"/>
                  </a:lnTo>
                  <a:lnTo>
                    <a:pt x="48081" y="118638"/>
                  </a:lnTo>
                  <a:lnTo>
                    <a:pt x="50986" y="119220"/>
                  </a:lnTo>
                  <a:lnTo>
                    <a:pt x="53891" y="119610"/>
                  </a:lnTo>
                  <a:lnTo>
                    <a:pt x="56995" y="119801"/>
                  </a:lnTo>
                  <a:lnTo>
                    <a:pt x="60099" y="120000"/>
                  </a:lnTo>
                  <a:lnTo>
                    <a:pt x="60099" y="120000"/>
                  </a:lnTo>
                  <a:lnTo>
                    <a:pt x="63195" y="119801"/>
                  </a:lnTo>
                  <a:lnTo>
                    <a:pt x="66108" y="119610"/>
                  </a:lnTo>
                  <a:lnTo>
                    <a:pt x="69204" y="119220"/>
                  </a:lnTo>
                  <a:lnTo>
                    <a:pt x="72117" y="118638"/>
                  </a:lnTo>
                  <a:lnTo>
                    <a:pt x="75022" y="118057"/>
                  </a:lnTo>
                  <a:lnTo>
                    <a:pt x="77927" y="117285"/>
                  </a:lnTo>
                  <a:lnTo>
                    <a:pt x="80642" y="116314"/>
                  </a:lnTo>
                  <a:lnTo>
                    <a:pt x="83356" y="115152"/>
                  </a:lnTo>
                  <a:lnTo>
                    <a:pt x="86070" y="113990"/>
                  </a:lnTo>
                  <a:lnTo>
                    <a:pt x="88593" y="112629"/>
                  </a:lnTo>
                  <a:lnTo>
                    <a:pt x="91108" y="111276"/>
                  </a:lnTo>
                  <a:lnTo>
                    <a:pt x="93631" y="109724"/>
                  </a:lnTo>
                  <a:lnTo>
                    <a:pt x="95955" y="107981"/>
                  </a:lnTo>
                  <a:lnTo>
                    <a:pt x="98279" y="106230"/>
                  </a:lnTo>
                  <a:lnTo>
                    <a:pt x="100412" y="104296"/>
                  </a:lnTo>
                  <a:lnTo>
                    <a:pt x="102545" y="102354"/>
                  </a:lnTo>
                  <a:lnTo>
                    <a:pt x="104487" y="100221"/>
                  </a:lnTo>
                  <a:lnTo>
                    <a:pt x="106421" y="98088"/>
                  </a:lnTo>
                  <a:lnTo>
                    <a:pt x="108172" y="95764"/>
                  </a:lnTo>
                  <a:lnTo>
                    <a:pt x="109716" y="93440"/>
                  </a:lnTo>
                  <a:lnTo>
                    <a:pt x="111268" y="91116"/>
                  </a:lnTo>
                  <a:lnTo>
                    <a:pt x="112820" y="88593"/>
                  </a:lnTo>
                  <a:lnTo>
                    <a:pt x="114181" y="85879"/>
                  </a:lnTo>
                  <a:lnTo>
                    <a:pt x="115343" y="83356"/>
                  </a:lnTo>
                  <a:lnTo>
                    <a:pt x="116306" y="80642"/>
                  </a:lnTo>
                  <a:lnTo>
                    <a:pt x="117277" y="77736"/>
                  </a:lnTo>
                  <a:lnTo>
                    <a:pt x="118248" y="75022"/>
                  </a:lnTo>
                  <a:lnTo>
                    <a:pt x="118830" y="72117"/>
                  </a:lnTo>
                  <a:lnTo>
                    <a:pt x="119411" y="69013"/>
                  </a:lnTo>
                  <a:lnTo>
                    <a:pt x="119801" y="66108"/>
                  </a:lnTo>
                  <a:lnTo>
                    <a:pt x="119992" y="63004"/>
                  </a:lnTo>
                  <a:lnTo>
                    <a:pt x="119992" y="59900"/>
                  </a:lnTo>
                  <a:lnTo>
                    <a:pt x="119992" y="59900"/>
                  </a:lnTo>
                  <a:lnTo>
                    <a:pt x="119801" y="55061"/>
                  </a:lnTo>
                  <a:lnTo>
                    <a:pt x="119220" y="50214"/>
                  </a:lnTo>
                  <a:lnTo>
                    <a:pt x="118248" y="45558"/>
                  </a:lnTo>
                  <a:lnTo>
                    <a:pt x="116895" y="41101"/>
                  </a:lnTo>
                  <a:lnTo>
                    <a:pt x="115343" y="36643"/>
                  </a:lnTo>
                  <a:lnTo>
                    <a:pt x="113401" y="32377"/>
                  </a:lnTo>
                  <a:lnTo>
                    <a:pt x="111077" y="28501"/>
                  </a:lnTo>
                  <a:lnTo>
                    <a:pt x="108363" y="24625"/>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1" name="Shape 331"/>
            <p:cNvSpPr/>
            <p:nvPr/>
          </p:nvSpPr>
          <p:spPr>
            <a:xfrm>
              <a:off x="6009825" y="1727425"/>
              <a:ext cx="279499" cy="279499"/>
            </a:xfrm>
            <a:custGeom>
              <a:pathLst>
                <a:path extrusionOk="0" fill="none" h="120000" w="120000">
                  <a:moveTo>
                    <a:pt x="109277" y="25620"/>
                  </a:moveTo>
                  <a:lnTo>
                    <a:pt x="109277" y="25620"/>
                  </a:lnTo>
                  <a:lnTo>
                    <a:pt x="111627" y="29280"/>
                  </a:lnTo>
                  <a:lnTo>
                    <a:pt x="113720" y="33198"/>
                  </a:lnTo>
                  <a:lnTo>
                    <a:pt x="115556" y="37384"/>
                  </a:lnTo>
                  <a:lnTo>
                    <a:pt x="117123" y="41570"/>
                  </a:lnTo>
                  <a:lnTo>
                    <a:pt x="118432" y="46014"/>
                  </a:lnTo>
                  <a:lnTo>
                    <a:pt x="119216" y="50457"/>
                  </a:lnTo>
                  <a:lnTo>
                    <a:pt x="119999" y="55159"/>
                  </a:lnTo>
                  <a:lnTo>
                    <a:pt x="119999" y="59860"/>
                  </a:lnTo>
                  <a:lnTo>
                    <a:pt x="119999" y="59860"/>
                  </a:lnTo>
                  <a:lnTo>
                    <a:pt x="119731" y="66139"/>
                  </a:lnTo>
                  <a:lnTo>
                    <a:pt x="118948" y="72150"/>
                  </a:lnTo>
                  <a:lnTo>
                    <a:pt x="117381" y="77645"/>
                  </a:lnTo>
                  <a:lnTo>
                    <a:pt x="115288" y="83388"/>
                  </a:lnTo>
                  <a:lnTo>
                    <a:pt x="112937" y="88626"/>
                  </a:lnTo>
                  <a:lnTo>
                    <a:pt x="109803" y="93327"/>
                  </a:lnTo>
                  <a:lnTo>
                    <a:pt x="106400" y="98028"/>
                  </a:lnTo>
                  <a:lnTo>
                    <a:pt x="102483" y="102214"/>
                  </a:lnTo>
                  <a:lnTo>
                    <a:pt x="98296" y="106132"/>
                  </a:lnTo>
                  <a:lnTo>
                    <a:pt x="93595" y="109534"/>
                  </a:lnTo>
                  <a:lnTo>
                    <a:pt x="88626" y="112669"/>
                  </a:lnTo>
                  <a:lnTo>
                    <a:pt x="83398" y="115288"/>
                  </a:lnTo>
                  <a:lnTo>
                    <a:pt x="77914" y="117112"/>
                  </a:lnTo>
                  <a:lnTo>
                    <a:pt x="72161" y="118679"/>
                  </a:lnTo>
                  <a:lnTo>
                    <a:pt x="66150" y="119731"/>
                  </a:lnTo>
                  <a:lnTo>
                    <a:pt x="60139" y="119989"/>
                  </a:lnTo>
                  <a:lnTo>
                    <a:pt x="60139" y="119989"/>
                  </a:lnTo>
                  <a:lnTo>
                    <a:pt x="53860" y="119731"/>
                  </a:lnTo>
                  <a:lnTo>
                    <a:pt x="48107" y="118679"/>
                  </a:lnTo>
                  <a:lnTo>
                    <a:pt x="42354" y="117112"/>
                  </a:lnTo>
                  <a:lnTo>
                    <a:pt x="36869" y="115288"/>
                  </a:lnTo>
                  <a:lnTo>
                    <a:pt x="31642" y="112669"/>
                  </a:lnTo>
                  <a:lnTo>
                    <a:pt x="26672" y="109534"/>
                  </a:lnTo>
                  <a:lnTo>
                    <a:pt x="21971" y="106132"/>
                  </a:lnTo>
                  <a:lnTo>
                    <a:pt x="17785" y="102214"/>
                  </a:lnTo>
                  <a:lnTo>
                    <a:pt x="13867" y="98028"/>
                  </a:lnTo>
                  <a:lnTo>
                    <a:pt x="10465" y="93327"/>
                  </a:lnTo>
                  <a:lnTo>
                    <a:pt x="7330" y="88626"/>
                  </a:lnTo>
                  <a:lnTo>
                    <a:pt x="4980" y="83388"/>
                  </a:lnTo>
                  <a:lnTo>
                    <a:pt x="2887" y="77645"/>
                  </a:lnTo>
                  <a:lnTo>
                    <a:pt x="1320" y="72150"/>
                  </a:lnTo>
                  <a:lnTo>
                    <a:pt x="536" y="66139"/>
                  </a:lnTo>
                  <a:lnTo>
                    <a:pt x="10" y="59860"/>
                  </a:lnTo>
                  <a:lnTo>
                    <a:pt x="10" y="59860"/>
                  </a:lnTo>
                  <a:lnTo>
                    <a:pt x="536" y="53849"/>
                  </a:lnTo>
                  <a:lnTo>
                    <a:pt x="1320" y="47838"/>
                  </a:lnTo>
                  <a:lnTo>
                    <a:pt x="2887" y="42085"/>
                  </a:lnTo>
                  <a:lnTo>
                    <a:pt x="4980" y="36601"/>
                  </a:lnTo>
                  <a:lnTo>
                    <a:pt x="7330" y="31373"/>
                  </a:lnTo>
                  <a:lnTo>
                    <a:pt x="10465" y="26404"/>
                  </a:lnTo>
                  <a:lnTo>
                    <a:pt x="13867" y="21960"/>
                  </a:lnTo>
                  <a:lnTo>
                    <a:pt x="17785" y="17516"/>
                  </a:lnTo>
                  <a:lnTo>
                    <a:pt x="21971" y="13599"/>
                  </a:lnTo>
                  <a:lnTo>
                    <a:pt x="26672" y="10196"/>
                  </a:lnTo>
                  <a:lnTo>
                    <a:pt x="31642" y="7320"/>
                  </a:lnTo>
                  <a:lnTo>
                    <a:pt x="36869" y="4711"/>
                  </a:lnTo>
                  <a:lnTo>
                    <a:pt x="42354" y="2618"/>
                  </a:lnTo>
                  <a:lnTo>
                    <a:pt x="48107" y="1309"/>
                  </a:lnTo>
                  <a:lnTo>
                    <a:pt x="53860" y="268"/>
                  </a:lnTo>
                  <a:lnTo>
                    <a:pt x="60139" y="0"/>
                  </a:lnTo>
                  <a:lnTo>
                    <a:pt x="60139" y="0"/>
                  </a:lnTo>
                  <a:lnTo>
                    <a:pt x="64840" y="268"/>
                  </a:lnTo>
                  <a:lnTo>
                    <a:pt x="69542" y="783"/>
                  </a:lnTo>
                  <a:lnTo>
                    <a:pt x="73985" y="1567"/>
                  </a:lnTo>
                  <a:lnTo>
                    <a:pt x="78429" y="2876"/>
                  </a:lnTo>
                  <a:lnTo>
                    <a:pt x="82615" y="4443"/>
                  </a:lnTo>
                  <a:lnTo>
                    <a:pt x="86801" y="6279"/>
                  </a:lnTo>
                  <a:lnTo>
                    <a:pt x="90719" y="8372"/>
                  </a:lnTo>
                  <a:lnTo>
                    <a:pt x="94379" y="1072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2" name="Shape 332"/>
            <p:cNvSpPr/>
            <p:nvPr/>
          </p:nvSpPr>
          <p:spPr>
            <a:xfrm>
              <a:off x="6107250" y="1824850"/>
              <a:ext cx="84650" cy="84650"/>
            </a:xfrm>
            <a:custGeom>
              <a:pathLst>
                <a:path extrusionOk="0" fill="none" h="120000" w="120000">
                  <a:moveTo>
                    <a:pt x="119149" y="49190"/>
                  </a:moveTo>
                  <a:lnTo>
                    <a:pt x="119149" y="49190"/>
                  </a:lnTo>
                  <a:lnTo>
                    <a:pt x="120000" y="59539"/>
                  </a:lnTo>
                  <a:lnTo>
                    <a:pt x="120000" y="59539"/>
                  </a:lnTo>
                  <a:lnTo>
                    <a:pt x="120000" y="65599"/>
                  </a:lnTo>
                  <a:lnTo>
                    <a:pt x="119149" y="71624"/>
                  </a:lnTo>
                  <a:lnTo>
                    <a:pt x="117412" y="77684"/>
                  </a:lnTo>
                  <a:lnTo>
                    <a:pt x="115676" y="82858"/>
                  </a:lnTo>
                  <a:lnTo>
                    <a:pt x="113089" y="88033"/>
                  </a:lnTo>
                  <a:lnTo>
                    <a:pt x="110502" y="93207"/>
                  </a:lnTo>
                  <a:lnTo>
                    <a:pt x="107064" y="98381"/>
                  </a:lnTo>
                  <a:lnTo>
                    <a:pt x="102740" y="102705"/>
                  </a:lnTo>
                  <a:lnTo>
                    <a:pt x="98417" y="106178"/>
                  </a:lnTo>
                  <a:lnTo>
                    <a:pt x="94093" y="109616"/>
                  </a:lnTo>
                  <a:lnTo>
                    <a:pt x="88919" y="113089"/>
                  </a:lnTo>
                  <a:lnTo>
                    <a:pt x="83744" y="114790"/>
                  </a:lnTo>
                  <a:lnTo>
                    <a:pt x="78570" y="117377"/>
                  </a:lnTo>
                  <a:lnTo>
                    <a:pt x="72510" y="118263"/>
                  </a:lnTo>
                  <a:lnTo>
                    <a:pt x="66485" y="119964"/>
                  </a:lnTo>
                  <a:lnTo>
                    <a:pt x="60460" y="119964"/>
                  </a:lnTo>
                  <a:lnTo>
                    <a:pt x="60460" y="119964"/>
                  </a:lnTo>
                  <a:lnTo>
                    <a:pt x="54400" y="119964"/>
                  </a:lnTo>
                  <a:lnTo>
                    <a:pt x="48375" y="118263"/>
                  </a:lnTo>
                  <a:lnTo>
                    <a:pt x="42315" y="117377"/>
                  </a:lnTo>
                  <a:lnTo>
                    <a:pt x="37141" y="114790"/>
                  </a:lnTo>
                  <a:lnTo>
                    <a:pt x="31966" y="113089"/>
                  </a:lnTo>
                  <a:lnTo>
                    <a:pt x="26792" y="109616"/>
                  </a:lnTo>
                  <a:lnTo>
                    <a:pt x="22468" y="106178"/>
                  </a:lnTo>
                  <a:lnTo>
                    <a:pt x="18145" y="102705"/>
                  </a:lnTo>
                  <a:lnTo>
                    <a:pt x="13821" y="98381"/>
                  </a:lnTo>
                  <a:lnTo>
                    <a:pt x="10383" y="93207"/>
                  </a:lnTo>
                  <a:lnTo>
                    <a:pt x="7796" y="88033"/>
                  </a:lnTo>
                  <a:lnTo>
                    <a:pt x="5209" y="82858"/>
                  </a:lnTo>
                  <a:lnTo>
                    <a:pt x="2622" y="77684"/>
                  </a:lnTo>
                  <a:lnTo>
                    <a:pt x="1736" y="71624"/>
                  </a:lnTo>
                  <a:lnTo>
                    <a:pt x="886" y="65599"/>
                  </a:lnTo>
                  <a:lnTo>
                    <a:pt x="35" y="59539"/>
                  </a:lnTo>
                  <a:lnTo>
                    <a:pt x="35" y="59539"/>
                  </a:lnTo>
                  <a:lnTo>
                    <a:pt x="886" y="53514"/>
                  </a:lnTo>
                  <a:lnTo>
                    <a:pt x="1736" y="47489"/>
                  </a:lnTo>
                  <a:lnTo>
                    <a:pt x="2622" y="42279"/>
                  </a:lnTo>
                  <a:lnTo>
                    <a:pt x="5209" y="36255"/>
                  </a:lnTo>
                  <a:lnTo>
                    <a:pt x="7796" y="31080"/>
                  </a:lnTo>
                  <a:lnTo>
                    <a:pt x="10383" y="25906"/>
                  </a:lnTo>
                  <a:lnTo>
                    <a:pt x="13821" y="21582"/>
                  </a:lnTo>
                  <a:lnTo>
                    <a:pt x="18145" y="17259"/>
                  </a:lnTo>
                  <a:lnTo>
                    <a:pt x="22468" y="13821"/>
                  </a:lnTo>
                  <a:lnTo>
                    <a:pt x="26792" y="10348"/>
                  </a:lnTo>
                  <a:lnTo>
                    <a:pt x="31966" y="6910"/>
                  </a:lnTo>
                  <a:lnTo>
                    <a:pt x="37141" y="4323"/>
                  </a:lnTo>
                  <a:lnTo>
                    <a:pt x="42315" y="2587"/>
                  </a:lnTo>
                  <a:lnTo>
                    <a:pt x="48375" y="850"/>
                  </a:lnTo>
                  <a:lnTo>
                    <a:pt x="54400" y="0"/>
                  </a:lnTo>
                  <a:lnTo>
                    <a:pt x="60460" y="0"/>
                  </a:lnTo>
                  <a:lnTo>
                    <a:pt x="60460" y="0"/>
                  </a:lnTo>
                  <a:lnTo>
                    <a:pt x="70809" y="85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3" name="Shape 333"/>
            <p:cNvSpPr/>
            <p:nvPr/>
          </p:nvSpPr>
          <p:spPr>
            <a:xfrm>
              <a:off x="6058550" y="1776125"/>
              <a:ext cx="182074" cy="182074"/>
            </a:xfrm>
            <a:custGeom>
              <a:pathLst>
                <a:path extrusionOk="0" fill="none" h="120000" w="120000">
                  <a:moveTo>
                    <a:pt x="89485" y="7628"/>
                  </a:moveTo>
                  <a:lnTo>
                    <a:pt x="89485" y="7628"/>
                  </a:lnTo>
                  <a:lnTo>
                    <a:pt x="83075" y="4432"/>
                  </a:lnTo>
                  <a:lnTo>
                    <a:pt x="79467" y="3212"/>
                  </a:lnTo>
                  <a:lnTo>
                    <a:pt x="75842" y="2010"/>
                  </a:lnTo>
                  <a:lnTo>
                    <a:pt x="71838" y="1219"/>
                  </a:lnTo>
                  <a:lnTo>
                    <a:pt x="68230" y="411"/>
                  </a:lnTo>
                  <a:lnTo>
                    <a:pt x="64209" y="16"/>
                  </a:lnTo>
                  <a:lnTo>
                    <a:pt x="60205" y="16"/>
                  </a:lnTo>
                  <a:lnTo>
                    <a:pt x="60205" y="16"/>
                  </a:lnTo>
                  <a:lnTo>
                    <a:pt x="54175" y="411"/>
                  </a:lnTo>
                  <a:lnTo>
                    <a:pt x="48161" y="1219"/>
                  </a:lnTo>
                  <a:lnTo>
                    <a:pt x="42147" y="2422"/>
                  </a:lnTo>
                  <a:lnTo>
                    <a:pt x="36924" y="4827"/>
                  </a:lnTo>
                  <a:lnTo>
                    <a:pt x="31701" y="7233"/>
                  </a:lnTo>
                  <a:lnTo>
                    <a:pt x="26494" y="10034"/>
                  </a:lnTo>
                  <a:lnTo>
                    <a:pt x="22078" y="13659"/>
                  </a:lnTo>
                  <a:lnTo>
                    <a:pt x="17663" y="17663"/>
                  </a:lnTo>
                  <a:lnTo>
                    <a:pt x="13642" y="21683"/>
                  </a:lnTo>
                  <a:lnTo>
                    <a:pt x="10429" y="26494"/>
                  </a:lnTo>
                  <a:lnTo>
                    <a:pt x="7233" y="31305"/>
                  </a:lnTo>
                  <a:lnTo>
                    <a:pt x="4827" y="36528"/>
                  </a:lnTo>
                  <a:lnTo>
                    <a:pt x="2817" y="42147"/>
                  </a:lnTo>
                  <a:lnTo>
                    <a:pt x="1202" y="47766"/>
                  </a:lnTo>
                  <a:lnTo>
                    <a:pt x="411" y="53780"/>
                  </a:lnTo>
                  <a:lnTo>
                    <a:pt x="0" y="59794"/>
                  </a:lnTo>
                  <a:lnTo>
                    <a:pt x="0" y="59794"/>
                  </a:lnTo>
                  <a:lnTo>
                    <a:pt x="411" y="66219"/>
                  </a:lnTo>
                  <a:lnTo>
                    <a:pt x="1202" y="71838"/>
                  </a:lnTo>
                  <a:lnTo>
                    <a:pt x="2817" y="77852"/>
                  </a:lnTo>
                  <a:lnTo>
                    <a:pt x="4827" y="83471"/>
                  </a:lnTo>
                  <a:lnTo>
                    <a:pt x="7233" y="88694"/>
                  </a:lnTo>
                  <a:lnTo>
                    <a:pt x="10429" y="93505"/>
                  </a:lnTo>
                  <a:lnTo>
                    <a:pt x="13642" y="97921"/>
                  </a:lnTo>
                  <a:lnTo>
                    <a:pt x="17663" y="102336"/>
                  </a:lnTo>
                  <a:lnTo>
                    <a:pt x="22078" y="106357"/>
                  </a:lnTo>
                  <a:lnTo>
                    <a:pt x="26494" y="109570"/>
                  </a:lnTo>
                  <a:lnTo>
                    <a:pt x="31701" y="112766"/>
                  </a:lnTo>
                  <a:lnTo>
                    <a:pt x="36924" y="115172"/>
                  </a:lnTo>
                  <a:lnTo>
                    <a:pt x="42147" y="117182"/>
                  </a:lnTo>
                  <a:lnTo>
                    <a:pt x="48161" y="118797"/>
                  </a:lnTo>
                  <a:lnTo>
                    <a:pt x="54175" y="119588"/>
                  </a:lnTo>
                  <a:lnTo>
                    <a:pt x="60205" y="119999"/>
                  </a:lnTo>
                  <a:lnTo>
                    <a:pt x="60205" y="119999"/>
                  </a:lnTo>
                  <a:lnTo>
                    <a:pt x="66219" y="119588"/>
                  </a:lnTo>
                  <a:lnTo>
                    <a:pt x="72233" y="118797"/>
                  </a:lnTo>
                  <a:lnTo>
                    <a:pt x="77852" y="117182"/>
                  </a:lnTo>
                  <a:lnTo>
                    <a:pt x="83471" y="115172"/>
                  </a:lnTo>
                  <a:lnTo>
                    <a:pt x="88694" y="112766"/>
                  </a:lnTo>
                  <a:lnTo>
                    <a:pt x="93505" y="109570"/>
                  </a:lnTo>
                  <a:lnTo>
                    <a:pt x="98316" y="106357"/>
                  </a:lnTo>
                  <a:lnTo>
                    <a:pt x="102732" y="102336"/>
                  </a:lnTo>
                  <a:lnTo>
                    <a:pt x="106340" y="97921"/>
                  </a:lnTo>
                  <a:lnTo>
                    <a:pt x="109965" y="93505"/>
                  </a:lnTo>
                  <a:lnTo>
                    <a:pt x="112766" y="88694"/>
                  </a:lnTo>
                  <a:lnTo>
                    <a:pt x="115567" y="83471"/>
                  </a:lnTo>
                  <a:lnTo>
                    <a:pt x="117577" y="77852"/>
                  </a:lnTo>
                  <a:lnTo>
                    <a:pt x="118780" y="71838"/>
                  </a:lnTo>
                  <a:lnTo>
                    <a:pt x="119983" y="66219"/>
                  </a:lnTo>
                  <a:lnTo>
                    <a:pt x="119983" y="59794"/>
                  </a:lnTo>
                  <a:lnTo>
                    <a:pt x="119983" y="59794"/>
                  </a:lnTo>
                  <a:lnTo>
                    <a:pt x="119983" y="55790"/>
                  </a:lnTo>
                  <a:lnTo>
                    <a:pt x="119588" y="52181"/>
                  </a:lnTo>
                  <a:lnTo>
                    <a:pt x="119192" y="48161"/>
                  </a:lnTo>
                  <a:lnTo>
                    <a:pt x="117989" y="44553"/>
                  </a:lnTo>
                  <a:lnTo>
                    <a:pt x="117182" y="40944"/>
                  </a:lnTo>
                  <a:lnTo>
                    <a:pt x="115567" y="37336"/>
                  </a:lnTo>
                  <a:lnTo>
                    <a:pt x="112371" y="30514"/>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4" name="Shape 334"/>
            <p:cNvSpPr/>
            <p:nvPr/>
          </p:nvSpPr>
          <p:spPr>
            <a:xfrm>
              <a:off x="5971475" y="2001400"/>
              <a:ext cx="74923" cy="70675"/>
            </a:xfrm>
            <a:custGeom>
              <a:pathLst>
                <a:path extrusionOk="0" fill="none" h="120000" w="120000">
                  <a:moveTo>
                    <a:pt x="58538" y="42"/>
                  </a:moveTo>
                  <a:lnTo>
                    <a:pt x="11731" y="49663"/>
                  </a:lnTo>
                  <a:lnTo>
                    <a:pt x="11731" y="49663"/>
                  </a:lnTo>
                  <a:lnTo>
                    <a:pt x="6846" y="55861"/>
                  </a:lnTo>
                  <a:lnTo>
                    <a:pt x="2962" y="63119"/>
                  </a:lnTo>
                  <a:lnTo>
                    <a:pt x="1001" y="70336"/>
                  </a:lnTo>
                  <a:lnTo>
                    <a:pt x="40" y="78613"/>
                  </a:lnTo>
                  <a:lnTo>
                    <a:pt x="1001" y="86890"/>
                  </a:lnTo>
                  <a:lnTo>
                    <a:pt x="2962" y="94106"/>
                  </a:lnTo>
                  <a:lnTo>
                    <a:pt x="6846" y="101365"/>
                  </a:lnTo>
                  <a:lnTo>
                    <a:pt x="11731" y="107562"/>
                  </a:lnTo>
                  <a:lnTo>
                    <a:pt x="11731" y="107562"/>
                  </a:lnTo>
                  <a:lnTo>
                    <a:pt x="17577" y="112741"/>
                  </a:lnTo>
                  <a:lnTo>
                    <a:pt x="24384" y="116858"/>
                  </a:lnTo>
                  <a:lnTo>
                    <a:pt x="32192" y="118938"/>
                  </a:lnTo>
                  <a:lnTo>
                    <a:pt x="39039" y="119957"/>
                  </a:lnTo>
                  <a:lnTo>
                    <a:pt x="39039" y="119957"/>
                  </a:lnTo>
                  <a:lnTo>
                    <a:pt x="46846" y="118938"/>
                  </a:lnTo>
                  <a:lnTo>
                    <a:pt x="53653" y="116858"/>
                  </a:lnTo>
                  <a:lnTo>
                    <a:pt x="60500" y="112741"/>
                  </a:lnTo>
                  <a:lnTo>
                    <a:pt x="67307" y="107562"/>
                  </a:lnTo>
                  <a:lnTo>
                    <a:pt x="114114" y="57941"/>
                  </a:lnTo>
                  <a:lnTo>
                    <a:pt x="114114" y="57941"/>
                  </a:lnTo>
                  <a:lnTo>
                    <a:pt x="119959" y="5068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5" name="Shape 335"/>
            <p:cNvSpPr/>
            <p:nvPr/>
          </p:nvSpPr>
          <p:spPr>
            <a:xfrm>
              <a:off x="6253375" y="2001400"/>
              <a:ext cx="74325" cy="70675"/>
            </a:xfrm>
            <a:custGeom>
              <a:pathLst>
                <a:path extrusionOk="0" fill="none" h="120000" w="120000">
                  <a:moveTo>
                    <a:pt x="40" y="50682"/>
                  </a:moveTo>
                  <a:lnTo>
                    <a:pt x="40" y="50682"/>
                  </a:lnTo>
                  <a:lnTo>
                    <a:pt x="4964" y="57941"/>
                  </a:lnTo>
                  <a:lnTo>
                    <a:pt x="53118" y="107562"/>
                  </a:lnTo>
                  <a:lnTo>
                    <a:pt x="53118" y="107562"/>
                  </a:lnTo>
                  <a:lnTo>
                    <a:pt x="59011" y="112741"/>
                  </a:lnTo>
                  <a:lnTo>
                    <a:pt x="65913" y="116858"/>
                  </a:lnTo>
                  <a:lnTo>
                    <a:pt x="73743" y="118938"/>
                  </a:lnTo>
                  <a:lnTo>
                    <a:pt x="80645" y="119957"/>
                  </a:lnTo>
                  <a:lnTo>
                    <a:pt x="80645" y="119957"/>
                  </a:lnTo>
                  <a:lnTo>
                    <a:pt x="88516" y="118938"/>
                  </a:lnTo>
                  <a:lnTo>
                    <a:pt x="95378" y="116858"/>
                  </a:lnTo>
                  <a:lnTo>
                    <a:pt x="102280" y="112741"/>
                  </a:lnTo>
                  <a:lnTo>
                    <a:pt x="109142" y="107562"/>
                  </a:lnTo>
                  <a:lnTo>
                    <a:pt x="109142" y="107562"/>
                  </a:lnTo>
                  <a:lnTo>
                    <a:pt x="114066" y="101365"/>
                  </a:lnTo>
                  <a:lnTo>
                    <a:pt x="117981" y="94106"/>
                  </a:lnTo>
                  <a:lnTo>
                    <a:pt x="119959" y="86890"/>
                  </a:lnTo>
                  <a:lnTo>
                    <a:pt x="119959" y="78613"/>
                  </a:lnTo>
                  <a:lnTo>
                    <a:pt x="119959" y="70336"/>
                  </a:lnTo>
                  <a:lnTo>
                    <a:pt x="117981" y="63119"/>
                  </a:lnTo>
                  <a:lnTo>
                    <a:pt x="114066" y="55861"/>
                  </a:lnTo>
                  <a:lnTo>
                    <a:pt x="109142" y="49663"/>
                  </a:lnTo>
                  <a:lnTo>
                    <a:pt x="61957" y="4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6" name="Shape 336"/>
            <p:cNvSpPr/>
            <p:nvPr/>
          </p:nvSpPr>
          <p:spPr>
            <a:xfrm>
              <a:off x="6137700" y="1623900"/>
              <a:ext cx="250875" cy="255150"/>
            </a:xfrm>
            <a:custGeom>
              <a:pathLst>
                <a:path extrusionOk="0" fill="none" h="120000" w="120000">
                  <a:moveTo>
                    <a:pt x="116209" y="28359"/>
                  </a:moveTo>
                  <a:lnTo>
                    <a:pt x="103689" y="26067"/>
                  </a:lnTo>
                  <a:lnTo>
                    <a:pt x="115922" y="14038"/>
                  </a:lnTo>
                  <a:lnTo>
                    <a:pt x="115922" y="14038"/>
                  </a:lnTo>
                  <a:lnTo>
                    <a:pt x="116795" y="13180"/>
                  </a:lnTo>
                  <a:lnTo>
                    <a:pt x="117369" y="12039"/>
                  </a:lnTo>
                  <a:lnTo>
                    <a:pt x="117668" y="11181"/>
                  </a:lnTo>
                  <a:lnTo>
                    <a:pt x="117668" y="10029"/>
                  </a:lnTo>
                  <a:lnTo>
                    <a:pt x="117668" y="8888"/>
                  </a:lnTo>
                  <a:lnTo>
                    <a:pt x="117369" y="7736"/>
                  </a:lnTo>
                  <a:lnTo>
                    <a:pt x="116795" y="6878"/>
                  </a:lnTo>
                  <a:lnTo>
                    <a:pt x="115922" y="6019"/>
                  </a:lnTo>
                  <a:lnTo>
                    <a:pt x="115922" y="6019"/>
                  </a:lnTo>
                  <a:lnTo>
                    <a:pt x="115049" y="5161"/>
                  </a:lnTo>
                  <a:lnTo>
                    <a:pt x="114176" y="4597"/>
                  </a:lnTo>
                  <a:lnTo>
                    <a:pt x="113004" y="4303"/>
                  </a:lnTo>
                  <a:lnTo>
                    <a:pt x="111844" y="4303"/>
                  </a:lnTo>
                  <a:lnTo>
                    <a:pt x="110672" y="4303"/>
                  </a:lnTo>
                  <a:lnTo>
                    <a:pt x="109799" y="4597"/>
                  </a:lnTo>
                  <a:lnTo>
                    <a:pt x="108639" y="5161"/>
                  </a:lnTo>
                  <a:lnTo>
                    <a:pt x="107766" y="6019"/>
                  </a:lnTo>
                  <a:lnTo>
                    <a:pt x="94074" y="19482"/>
                  </a:lnTo>
                  <a:lnTo>
                    <a:pt x="94074" y="19482"/>
                  </a:lnTo>
                  <a:lnTo>
                    <a:pt x="93488" y="17483"/>
                  </a:lnTo>
                  <a:lnTo>
                    <a:pt x="90869" y="3727"/>
                  </a:lnTo>
                  <a:lnTo>
                    <a:pt x="90869" y="3727"/>
                  </a:lnTo>
                  <a:lnTo>
                    <a:pt x="90582" y="2304"/>
                  </a:lnTo>
                  <a:lnTo>
                    <a:pt x="89997" y="1152"/>
                  </a:lnTo>
                  <a:lnTo>
                    <a:pt x="89411" y="587"/>
                  </a:lnTo>
                  <a:lnTo>
                    <a:pt x="88538" y="11"/>
                  </a:lnTo>
                  <a:lnTo>
                    <a:pt x="87665" y="11"/>
                  </a:lnTo>
                  <a:lnTo>
                    <a:pt x="86505" y="293"/>
                  </a:lnTo>
                  <a:lnTo>
                    <a:pt x="85632" y="870"/>
                  </a:lnTo>
                  <a:lnTo>
                    <a:pt x="84460" y="1728"/>
                  </a:lnTo>
                  <a:lnTo>
                    <a:pt x="64956" y="20623"/>
                  </a:lnTo>
                  <a:lnTo>
                    <a:pt x="64956" y="20623"/>
                  </a:lnTo>
                  <a:lnTo>
                    <a:pt x="64071" y="21775"/>
                  </a:lnTo>
                  <a:lnTo>
                    <a:pt x="63198" y="23209"/>
                  </a:lnTo>
                  <a:lnTo>
                    <a:pt x="62325" y="24926"/>
                  </a:lnTo>
                  <a:lnTo>
                    <a:pt x="61751" y="26360"/>
                  </a:lnTo>
                  <a:lnTo>
                    <a:pt x="61452" y="28077"/>
                  </a:lnTo>
                  <a:lnTo>
                    <a:pt x="61165" y="29794"/>
                  </a:lnTo>
                  <a:lnTo>
                    <a:pt x="61165" y="31510"/>
                  </a:lnTo>
                  <a:lnTo>
                    <a:pt x="61165" y="32945"/>
                  </a:lnTo>
                  <a:lnTo>
                    <a:pt x="63784" y="46690"/>
                  </a:lnTo>
                  <a:lnTo>
                    <a:pt x="63784" y="46690"/>
                  </a:lnTo>
                  <a:lnTo>
                    <a:pt x="64370" y="48689"/>
                  </a:lnTo>
                  <a:lnTo>
                    <a:pt x="1757" y="110264"/>
                  </a:lnTo>
                  <a:lnTo>
                    <a:pt x="1757" y="110264"/>
                  </a:lnTo>
                  <a:lnTo>
                    <a:pt x="872" y="111122"/>
                  </a:lnTo>
                  <a:lnTo>
                    <a:pt x="298" y="112263"/>
                  </a:lnTo>
                  <a:lnTo>
                    <a:pt x="0" y="113403"/>
                  </a:lnTo>
                  <a:lnTo>
                    <a:pt x="0" y="114262"/>
                  </a:lnTo>
                  <a:lnTo>
                    <a:pt x="0" y="115414"/>
                  </a:lnTo>
                  <a:lnTo>
                    <a:pt x="298" y="116554"/>
                  </a:lnTo>
                  <a:lnTo>
                    <a:pt x="872" y="117413"/>
                  </a:lnTo>
                  <a:lnTo>
                    <a:pt x="1757" y="118271"/>
                  </a:lnTo>
                  <a:lnTo>
                    <a:pt x="1757" y="118271"/>
                  </a:lnTo>
                  <a:lnTo>
                    <a:pt x="2630" y="119141"/>
                  </a:lnTo>
                  <a:lnTo>
                    <a:pt x="3503" y="119706"/>
                  </a:lnTo>
                  <a:lnTo>
                    <a:pt x="4663" y="120000"/>
                  </a:lnTo>
                  <a:lnTo>
                    <a:pt x="5835" y="120000"/>
                  </a:lnTo>
                  <a:lnTo>
                    <a:pt x="5835" y="120000"/>
                  </a:lnTo>
                  <a:lnTo>
                    <a:pt x="6995" y="120000"/>
                  </a:lnTo>
                  <a:lnTo>
                    <a:pt x="7868" y="119706"/>
                  </a:lnTo>
                  <a:lnTo>
                    <a:pt x="9028" y="119141"/>
                  </a:lnTo>
                  <a:lnTo>
                    <a:pt x="9901" y="118271"/>
                  </a:lnTo>
                  <a:lnTo>
                    <a:pt x="73985" y="55567"/>
                  </a:lnTo>
                  <a:lnTo>
                    <a:pt x="86505" y="57566"/>
                  </a:lnTo>
                  <a:lnTo>
                    <a:pt x="86505" y="57566"/>
                  </a:lnTo>
                  <a:lnTo>
                    <a:pt x="87964" y="57860"/>
                  </a:lnTo>
                  <a:lnTo>
                    <a:pt x="89710" y="57860"/>
                  </a:lnTo>
                  <a:lnTo>
                    <a:pt x="91168" y="57566"/>
                  </a:lnTo>
                  <a:lnTo>
                    <a:pt x="92914" y="57001"/>
                  </a:lnTo>
                  <a:lnTo>
                    <a:pt x="94660" y="56425"/>
                  </a:lnTo>
                  <a:lnTo>
                    <a:pt x="96119" y="55849"/>
                  </a:lnTo>
                  <a:lnTo>
                    <a:pt x="97566" y="54991"/>
                  </a:lnTo>
                  <a:lnTo>
                    <a:pt x="98738" y="53850"/>
                  </a:lnTo>
                  <a:lnTo>
                    <a:pt x="118254" y="34661"/>
                  </a:lnTo>
                  <a:lnTo>
                    <a:pt x="118254" y="34661"/>
                  </a:lnTo>
                  <a:lnTo>
                    <a:pt x="119127" y="33803"/>
                  </a:lnTo>
                  <a:lnTo>
                    <a:pt x="119701" y="32651"/>
                  </a:lnTo>
                  <a:lnTo>
                    <a:pt x="120000" y="31793"/>
                  </a:lnTo>
                  <a:lnTo>
                    <a:pt x="119701" y="30652"/>
                  </a:lnTo>
                  <a:lnTo>
                    <a:pt x="119414" y="30076"/>
                  </a:lnTo>
                  <a:lnTo>
                    <a:pt x="118541" y="29218"/>
                  </a:lnTo>
                  <a:lnTo>
                    <a:pt x="117369" y="28641"/>
                  </a:lnTo>
                  <a:lnTo>
                    <a:pt x="116209" y="28359"/>
                  </a:lnTo>
                  <a:lnTo>
                    <a:pt x="116209" y="2835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37" name="Shape 337"/>
          <p:cNvSpPr txBox="1"/>
          <p:nvPr/>
        </p:nvSpPr>
        <p:spPr>
          <a:xfrm>
            <a:off x="1410649" y="484950"/>
            <a:ext cx="3909494" cy="8786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Lora"/>
              <a:buNone/>
            </a:pPr>
            <a:r>
              <a:rPr b="1" i="0" lang="en" sz="2000" u="none" cap="none" strike="noStrike">
                <a:solidFill>
                  <a:schemeClr val="dk1"/>
                </a:solidFill>
                <a:latin typeface="Lora"/>
                <a:ea typeface="Lora"/>
                <a:cs typeface="Lora"/>
                <a:sym typeface="Lora"/>
              </a:rPr>
              <a:t>Search Improvement Objectives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Search Engine Optimization</a:t>
            </a:r>
          </a:p>
        </p:txBody>
      </p:sp>
      <p:sp>
        <p:nvSpPr>
          <p:cNvPr id="343" name="Shape 343"/>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Analyzing keyword weaknesses and Improving search traffics</a:t>
            </a:r>
          </a:p>
        </p:txBody>
      </p:sp>
      <p:sp>
        <p:nvSpPr>
          <p:cNvPr id="344" name="Shape 344"/>
          <p:cNvSpPr txBox="1"/>
          <p:nvPr/>
        </p:nvSpPr>
        <p:spPr>
          <a:xfrm>
            <a:off x="1074598" y="2291150"/>
            <a:ext cx="682950" cy="562172"/>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4.1</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SEO Improvements</a:t>
            </a:r>
          </a:p>
        </p:txBody>
      </p:sp>
      <p:grpSp>
        <p:nvGrpSpPr>
          <p:cNvPr id="350" name="Shape 350"/>
          <p:cNvGrpSpPr/>
          <p:nvPr/>
        </p:nvGrpSpPr>
        <p:grpSpPr>
          <a:xfrm>
            <a:off x="916456" y="1019748"/>
            <a:ext cx="214622" cy="214624"/>
            <a:chOff x="2594050" y="1631825"/>
            <a:chExt cx="439624" cy="439625"/>
          </a:xfrm>
        </p:grpSpPr>
        <p:sp>
          <p:nvSpPr>
            <p:cNvPr id="351" name="Shape 351"/>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2" name="Shape 352"/>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3" name="Shape 353"/>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54" name="Shape 354"/>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355" name="Shape 355"/>
          <p:cNvSpPr txBox="1"/>
          <p:nvPr>
            <p:ph idx="1" type="body"/>
          </p:nvPr>
        </p:nvSpPr>
        <p:spPr>
          <a:xfrm>
            <a:off x="4572600" y="1413700"/>
            <a:ext cx="3730198" cy="31749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highlight>
                  <a:srgbClr val="F1C232"/>
                </a:highlight>
                <a:latin typeface="Lora"/>
                <a:ea typeface="Lora"/>
                <a:cs typeface="Lora"/>
                <a:sym typeface="Lora"/>
              </a:rPr>
              <a:t>Stuff</a:t>
            </a:r>
            <a:r>
              <a:rPr b="1" i="0" lang="en" sz="2000" u="none" cap="none" strike="noStrike">
                <a:solidFill>
                  <a:schemeClr val="dk1"/>
                </a:solidFill>
                <a:latin typeface="Lora"/>
                <a:ea typeface="Lora"/>
                <a:cs typeface="Lora"/>
                <a:sym typeface="Lora"/>
              </a:rPr>
              <a:t> All Pages with Relevant Keywords such as “Healthy”, “Asian”, “Delivery” and “Soup”.</a:t>
            </a:r>
          </a:p>
          <a:p>
            <a:pPr indent="-355600" lvl="0" marL="457200" marR="0" rtl="0" algn="l">
              <a:lnSpc>
                <a:spcPct val="100000"/>
              </a:lnSpc>
              <a:spcBef>
                <a:spcPts val="0"/>
              </a:spcBef>
              <a:spcAft>
                <a:spcPts val="0"/>
              </a:spcAft>
              <a:buClr>
                <a:schemeClr val="dk1"/>
              </a:buClr>
              <a:buSzPct val="100000"/>
              <a:buFont typeface="Lora"/>
              <a:buChar char="◉"/>
            </a:pPr>
            <a:r>
              <a:rPr b="1" i="0" lang="en" sz="2000" u="none" cap="none" strike="noStrike">
                <a:solidFill>
                  <a:schemeClr val="dk1"/>
                </a:solidFill>
                <a:highlight>
                  <a:srgbClr val="F1C232"/>
                </a:highlight>
                <a:latin typeface="Lora"/>
                <a:ea typeface="Lora"/>
                <a:cs typeface="Lora"/>
                <a:sym typeface="Lora"/>
              </a:rPr>
              <a:t>Dilution</a:t>
            </a:r>
            <a:r>
              <a:rPr b="1" i="0" lang="en" sz="2000" u="none" cap="none" strike="noStrike">
                <a:solidFill>
                  <a:schemeClr val="dk1"/>
                </a:solidFill>
                <a:latin typeface="Lora"/>
                <a:ea typeface="Lora"/>
                <a:cs typeface="Lora"/>
                <a:sym typeface="Lora"/>
              </a:rPr>
              <a:t> of general keywords such as “Wholesome”. </a:t>
            </a:r>
          </a:p>
        </p:txBody>
      </p:sp>
      <p:pic>
        <p:nvPicPr>
          <p:cNvPr id="356" name="Shape 356"/>
          <p:cNvPicPr preferRelativeResize="0"/>
          <p:nvPr/>
        </p:nvPicPr>
        <p:blipFill rotWithShape="1">
          <a:blip r:embed="rId3">
            <a:alphaModFix/>
          </a:blip>
          <a:srcRect b="0" l="0" r="0" t="0"/>
          <a:stretch/>
        </p:blipFill>
        <p:spPr>
          <a:xfrm>
            <a:off x="587200" y="1583825"/>
            <a:ext cx="3640550" cy="3174900"/>
          </a:xfrm>
          <a:prstGeom prst="rect">
            <a:avLst/>
          </a:prstGeom>
          <a:noFill/>
          <a:ln>
            <a:noFill/>
          </a:ln>
        </p:spPr>
      </p:pic>
      <p:pic>
        <p:nvPicPr>
          <p:cNvPr id="357" name="Shape 357"/>
          <p:cNvPicPr preferRelativeResize="0"/>
          <p:nvPr/>
        </p:nvPicPr>
        <p:blipFill rotWithShape="1">
          <a:blip r:embed="rId4">
            <a:alphaModFix/>
          </a:blip>
          <a:srcRect b="12958" l="0" r="0" t="0"/>
          <a:stretch/>
        </p:blipFill>
        <p:spPr>
          <a:xfrm flipH="1">
            <a:off x="611558" y="726912"/>
            <a:ext cx="874825" cy="768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SEO Results</a:t>
            </a:r>
          </a:p>
        </p:txBody>
      </p:sp>
      <p:grpSp>
        <p:nvGrpSpPr>
          <p:cNvPr id="363" name="Shape 363"/>
          <p:cNvGrpSpPr/>
          <p:nvPr/>
        </p:nvGrpSpPr>
        <p:grpSpPr>
          <a:xfrm>
            <a:off x="916456" y="1019748"/>
            <a:ext cx="214622" cy="214624"/>
            <a:chOff x="2594050" y="1631825"/>
            <a:chExt cx="439624" cy="439625"/>
          </a:xfrm>
        </p:grpSpPr>
        <p:sp>
          <p:nvSpPr>
            <p:cNvPr id="364" name="Shape 364"/>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5" name="Shape 365"/>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6" name="Shape 366"/>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67" name="Shape 367"/>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368" name="Shape 368"/>
          <p:cNvPicPr preferRelativeResize="0"/>
          <p:nvPr/>
        </p:nvPicPr>
        <p:blipFill rotWithShape="1">
          <a:blip r:embed="rId3">
            <a:alphaModFix/>
          </a:blip>
          <a:srcRect b="0" l="0" r="0" t="0"/>
          <a:stretch/>
        </p:blipFill>
        <p:spPr>
          <a:xfrm>
            <a:off x="5120844" y="1904975"/>
            <a:ext cx="3806946" cy="2149011"/>
          </a:xfrm>
          <a:prstGeom prst="rect">
            <a:avLst/>
          </a:prstGeom>
          <a:noFill/>
          <a:ln>
            <a:noFill/>
          </a:ln>
        </p:spPr>
      </p:pic>
      <p:sp>
        <p:nvSpPr>
          <p:cNvPr id="369" name="Shape 369"/>
          <p:cNvSpPr/>
          <p:nvPr/>
        </p:nvSpPr>
        <p:spPr>
          <a:xfrm>
            <a:off x="4399800" y="2738025"/>
            <a:ext cx="350100" cy="360600"/>
          </a:xfrm>
          <a:prstGeom prst="rightArrow">
            <a:avLst>
              <a:gd fmla="val 50000" name="adj1"/>
              <a:gd fmla="val 50000" name="adj2"/>
            </a:avLst>
          </a:prstGeom>
          <a:solidFill>
            <a:srgbClr val="F1C23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70" name="Shape 370"/>
          <p:cNvPicPr preferRelativeResize="0"/>
          <p:nvPr/>
        </p:nvPicPr>
        <p:blipFill rotWithShape="1">
          <a:blip r:embed="rId4">
            <a:alphaModFix/>
          </a:blip>
          <a:srcRect b="0" l="0" r="0" t="0"/>
          <a:stretch/>
        </p:blipFill>
        <p:spPr>
          <a:xfrm>
            <a:off x="243900" y="1933125"/>
            <a:ext cx="3761896" cy="2148998"/>
          </a:xfrm>
          <a:prstGeom prst="rect">
            <a:avLst/>
          </a:prstGeom>
          <a:noFill/>
          <a:ln>
            <a:noFill/>
          </a:ln>
        </p:spPr>
      </p:pic>
      <p:pic>
        <p:nvPicPr>
          <p:cNvPr id="371" name="Shape 371"/>
          <p:cNvPicPr preferRelativeResize="0"/>
          <p:nvPr/>
        </p:nvPicPr>
        <p:blipFill rotWithShape="1">
          <a:blip r:embed="rId5">
            <a:alphaModFix/>
          </a:blip>
          <a:srcRect b="12958" l="0" r="0" t="0"/>
          <a:stretch/>
        </p:blipFill>
        <p:spPr>
          <a:xfrm flipH="1">
            <a:off x="611558" y="726912"/>
            <a:ext cx="874825" cy="768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400" u="none" cap="none" strike="noStrike">
                <a:solidFill>
                  <a:srgbClr val="000000"/>
                </a:solidFill>
                <a:latin typeface="Lora"/>
                <a:ea typeface="Lora"/>
                <a:cs typeface="Lora"/>
                <a:sym typeface="Lora"/>
              </a:rPr>
              <a:t>Google Online Marketing Challenge</a:t>
            </a:r>
          </a:p>
        </p:txBody>
      </p:sp>
      <p:sp>
        <p:nvSpPr>
          <p:cNvPr id="377" name="Shape 377"/>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Drawing traction through a systematic digital campaign</a:t>
            </a:r>
          </a:p>
        </p:txBody>
      </p:sp>
      <p:sp>
        <p:nvSpPr>
          <p:cNvPr id="378" name="Shape 378"/>
          <p:cNvSpPr txBox="1"/>
          <p:nvPr/>
        </p:nvSpPr>
        <p:spPr>
          <a:xfrm>
            <a:off x="1086473" y="2291123"/>
            <a:ext cx="611698"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4.2</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idx="1" type="body"/>
          </p:nvPr>
        </p:nvSpPr>
        <p:spPr>
          <a:xfrm>
            <a:off x="2105050" y="2238000"/>
            <a:ext cx="4933800" cy="819898"/>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FFCD00"/>
              </a:buClr>
              <a:buSzPct val="25000"/>
              <a:buFont typeface="Lora"/>
              <a:buNone/>
            </a:pPr>
            <a:r>
              <a:rPr b="0" i="1" lang="en" sz="2400" u="none" cap="none" strike="noStrike">
                <a:solidFill>
                  <a:srgbClr val="000000"/>
                </a:solidFill>
                <a:latin typeface="Quattrocento"/>
                <a:ea typeface="Quattrocento"/>
                <a:cs typeface="Quattrocento"/>
                <a:sym typeface="Quattrocento"/>
              </a:rPr>
              <a:t>In our AdWords Campaign, we must </a:t>
            </a:r>
            <a:r>
              <a:rPr b="0" i="1" lang="en" sz="2400" u="none" cap="none" strike="noStrike">
                <a:solidFill>
                  <a:srgbClr val="000000"/>
                </a:solidFill>
                <a:highlight>
                  <a:srgbClr val="FFCD00"/>
                </a:highlight>
                <a:latin typeface="Quattrocento"/>
                <a:ea typeface="Quattrocento"/>
                <a:cs typeface="Quattrocento"/>
                <a:sym typeface="Quattrocento"/>
              </a:rPr>
              <a:t>generate impressions first </a:t>
            </a:r>
            <a:r>
              <a:rPr b="0" i="1" lang="en" sz="2400" u="none" cap="none" strike="noStrike">
                <a:solidFill>
                  <a:srgbClr val="000000"/>
                </a:solidFill>
                <a:latin typeface="Quattrocento"/>
                <a:ea typeface="Quattrocento"/>
                <a:cs typeface="Quattrocento"/>
                <a:sym typeface="Quattrocento"/>
              </a:rPr>
              <a:t>before generating clicks.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 name="Shape 387"/>
        <p:cNvGrpSpPr/>
        <p:nvPr/>
      </p:nvGrpSpPr>
      <p:grpSpPr>
        <a:xfrm>
          <a:off x="0" y="0"/>
          <a:ext cx="0" cy="0"/>
          <a:chOff x="0" y="0"/>
          <a:chExt cx="0" cy="0"/>
        </a:xfrm>
      </p:grpSpPr>
      <p:sp>
        <p:nvSpPr>
          <p:cNvPr id="388" name="Shape 388"/>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Strategy Overview</a:t>
            </a:r>
          </a:p>
        </p:txBody>
      </p:sp>
      <p:sp>
        <p:nvSpPr>
          <p:cNvPr id="389" name="Shape 389"/>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390" name="Shape 390"/>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grpSp>
        <p:nvGrpSpPr>
          <p:cNvPr id="391" name="Shape 391"/>
          <p:cNvGrpSpPr/>
          <p:nvPr/>
        </p:nvGrpSpPr>
        <p:grpSpPr>
          <a:xfrm>
            <a:off x="1584329" y="1426787"/>
            <a:ext cx="6058557" cy="3536830"/>
            <a:chOff x="2887" y="1750"/>
            <a:chExt cx="6058557" cy="3536830"/>
          </a:xfrm>
        </p:grpSpPr>
        <p:sp>
          <p:nvSpPr>
            <p:cNvPr id="392" name="Shape 392"/>
            <p:cNvSpPr/>
            <p:nvPr/>
          </p:nvSpPr>
          <p:spPr>
            <a:xfrm>
              <a:off x="2887" y="1750"/>
              <a:ext cx="1117814" cy="1108081"/>
            </a:xfrm>
            <a:prstGeom prst="roundRect">
              <a:avLst>
                <a:gd fmla="val 10000" name="adj"/>
              </a:avLst>
            </a:prstGeom>
            <a:solidFill>
              <a:srgbClr val="F7EBD5"/>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3" name="Shape 393"/>
            <p:cNvSpPr txBox="1"/>
            <p:nvPr/>
          </p:nvSpPr>
          <p:spPr>
            <a:xfrm>
              <a:off x="35342" y="34204"/>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Marketing-Based Campaigns (50%)</a:t>
              </a:r>
            </a:p>
          </p:txBody>
        </p:sp>
        <p:sp>
          <p:nvSpPr>
            <p:cNvPr id="394" name="Shape 394"/>
            <p:cNvSpPr/>
            <p:nvPr/>
          </p:nvSpPr>
          <p:spPr>
            <a:xfrm>
              <a:off x="2887" y="1216124"/>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5" name="Shape 395"/>
            <p:cNvSpPr txBox="1"/>
            <p:nvPr/>
          </p:nvSpPr>
          <p:spPr>
            <a:xfrm>
              <a:off x="35342" y="1248579"/>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Branding (50%)</a:t>
              </a:r>
            </a:p>
          </p:txBody>
        </p:sp>
        <p:sp>
          <p:nvSpPr>
            <p:cNvPr id="396" name="Shape 396"/>
            <p:cNvSpPr/>
            <p:nvPr/>
          </p:nvSpPr>
          <p:spPr>
            <a:xfrm>
              <a:off x="2887" y="2430498"/>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7" name="Shape 397"/>
            <p:cNvSpPr txBox="1"/>
            <p:nvPr/>
          </p:nvSpPr>
          <p:spPr>
            <a:xfrm>
              <a:off x="35342" y="2462952"/>
              <a:ext cx="1052904" cy="104317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Clr>
                  <a:schemeClr val="lt1"/>
                </a:buClr>
                <a:buSzPct val="25000"/>
                <a:buFont typeface="Arial"/>
                <a:buNone/>
              </a:pPr>
              <a:r>
                <a:rPr b="0" i="0" lang="en" sz="1200" u="none" cap="none" strike="noStrike">
                  <a:solidFill>
                    <a:schemeClr val="lt1"/>
                  </a:solidFill>
                  <a:latin typeface="Arial"/>
                  <a:ea typeface="Arial"/>
                  <a:cs typeface="Arial"/>
                  <a:sym typeface="Arial"/>
                </a:rPr>
                <a:t>3 ad groups, "Nomz" related Keywords</a:t>
              </a:r>
            </a:p>
          </p:txBody>
        </p:sp>
        <p:sp>
          <p:nvSpPr>
            <p:cNvPr id="398" name="Shape 398"/>
            <p:cNvSpPr/>
            <p:nvPr/>
          </p:nvSpPr>
          <p:spPr>
            <a:xfrm>
              <a:off x="1308495" y="1750"/>
              <a:ext cx="4752949" cy="1108081"/>
            </a:xfrm>
            <a:prstGeom prst="roundRect">
              <a:avLst>
                <a:gd fmla="val 10000" name="adj"/>
              </a:avLst>
            </a:prstGeom>
            <a:solidFill>
              <a:srgbClr val="F7EBD5"/>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9" name="Shape 399"/>
            <p:cNvSpPr txBox="1"/>
            <p:nvPr/>
          </p:nvSpPr>
          <p:spPr>
            <a:xfrm>
              <a:off x="1340950" y="34204"/>
              <a:ext cx="4688038"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Exploration Campaigns (50%)</a:t>
              </a:r>
            </a:p>
          </p:txBody>
        </p:sp>
        <p:sp>
          <p:nvSpPr>
            <p:cNvPr id="400" name="Shape 400"/>
            <p:cNvSpPr/>
            <p:nvPr/>
          </p:nvSpPr>
          <p:spPr>
            <a:xfrm>
              <a:off x="1308495" y="1216124"/>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1" name="Shape 401"/>
            <p:cNvSpPr txBox="1"/>
            <p:nvPr/>
          </p:nvSpPr>
          <p:spPr>
            <a:xfrm>
              <a:off x="1340950" y="1248579"/>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Function (10%)</a:t>
              </a:r>
            </a:p>
          </p:txBody>
        </p:sp>
        <p:sp>
          <p:nvSpPr>
            <p:cNvPr id="402" name="Shape 402"/>
            <p:cNvSpPr/>
            <p:nvPr/>
          </p:nvSpPr>
          <p:spPr>
            <a:xfrm>
              <a:off x="1308495" y="2430498"/>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3" name="Shape 403"/>
            <p:cNvSpPr txBox="1"/>
            <p:nvPr/>
          </p:nvSpPr>
          <p:spPr>
            <a:xfrm>
              <a:off x="1340950" y="2462952"/>
              <a:ext cx="1052904" cy="104317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Clr>
                  <a:schemeClr val="lt1"/>
                </a:buClr>
                <a:buSzPct val="25000"/>
                <a:buFont typeface="Arial"/>
                <a:buNone/>
              </a:pPr>
              <a:r>
                <a:rPr b="0" i="0" lang="en" sz="1200" u="none" cap="none" strike="noStrike">
                  <a:solidFill>
                    <a:schemeClr val="lt1"/>
                  </a:solidFill>
                  <a:latin typeface="Arial"/>
                  <a:ea typeface="Arial"/>
                  <a:cs typeface="Arial"/>
                  <a:sym typeface="Arial"/>
                </a:rPr>
                <a:t>6 ad groups, emphasize functions of the product (frozen, instant, easy)</a:t>
              </a:r>
            </a:p>
          </p:txBody>
        </p:sp>
        <p:sp>
          <p:nvSpPr>
            <p:cNvPr id="404" name="Shape 404"/>
            <p:cNvSpPr/>
            <p:nvPr/>
          </p:nvSpPr>
          <p:spPr>
            <a:xfrm>
              <a:off x="2520206" y="1216124"/>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5" name="Shape 405"/>
            <p:cNvSpPr txBox="1"/>
            <p:nvPr/>
          </p:nvSpPr>
          <p:spPr>
            <a:xfrm>
              <a:off x="2552660" y="1248579"/>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Delivery (10%)</a:t>
              </a:r>
            </a:p>
          </p:txBody>
        </p:sp>
        <p:sp>
          <p:nvSpPr>
            <p:cNvPr id="406" name="Shape 406"/>
            <p:cNvSpPr/>
            <p:nvPr/>
          </p:nvSpPr>
          <p:spPr>
            <a:xfrm>
              <a:off x="2520206" y="2430498"/>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7" name="Shape 407"/>
            <p:cNvSpPr txBox="1"/>
            <p:nvPr/>
          </p:nvSpPr>
          <p:spPr>
            <a:xfrm>
              <a:off x="2552660" y="2462952"/>
              <a:ext cx="1052904" cy="104317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Clr>
                  <a:schemeClr val="lt1"/>
                </a:buClr>
                <a:buSzPct val="25000"/>
                <a:buFont typeface="Arial"/>
                <a:buNone/>
              </a:pPr>
              <a:r>
                <a:rPr b="0" i="0" lang="en" sz="1200" u="none" cap="none" strike="noStrike">
                  <a:solidFill>
                    <a:schemeClr val="lt1"/>
                  </a:solidFill>
                  <a:latin typeface="Arial"/>
                  <a:ea typeface="Arial"/>
                  <a:cs typeface="Arial"/>
                  <a:sym typeface="Arial"/>
                </a:rPr>
                <a:t>16 ad groups, emphasize on the delivery aspect of the brand</a:t>
              </a:r>
            </a:p>
          </p:txBody>
        </p:sp>
        <p:sp>
          <p:nvSpPr>
            <p:cNvPr id="408" name="Shape 408"/>
            <p:cNvSpPr/>
            <p:nvPr/>
          </p:nvSpPr>
          <p:spPr>
            <a:xfrm>
              <a:off x="3731917" y="1216124"/>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9" name="Shape 409"/>
            <p:cNvSpPr txBox="1"/>
            <p:nvPr/>
          </p:nvSpPr>
          <p:spPr>
            <a:xfrm>
              <a:off x="3764373" y="1248579"/>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Product (20%)</a:t>
              </a:r>
            </a:p>
          </p:txBody>
        </p:sp>
        <p:sp>
          <p:nvSpPr>
            <p:cNvPr id="410" name="Shape 410"/>
            <p:cNvSpPr/>
            <p:nvPr/>
          </p:nvSpPr>
          <p:spPr>
            <a:xfrm>
              <a:off x="3731917" y="2430498"/>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1" name="Shape 411"/>
            <p:cNvSpPr txBox="1"/>
            <p:nvPr/>
          </p:nvSpPr>
          <p:spPr>
            <a:xfrm>
              <a:off x="3764373" y="2462952"/>
              <a:ext cx="1052904" cy="104317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Clr>
                  <a:schemeClr val="lt1"/>
                </a:buClr>
                <a:buSzPct val="25000"/>
                <a:buFont typeface="Arial"/>
                <a:buNone/>
              </a:pPr>
              <a:r>
                <a:rPr b="0" i="0" lang="en" sz="1200" u="none" cap="none" strike="noStrike">
                  <a:solidFill>
                    <a:schemeClr val="lt1"/>
                  </a:solidFill>
                  <a:latin typeface="Arial"/>
                  <a:ea typeface="Arial"/>
                  <a:cs typeface="Arial"/>
                  <a:sym typeface="Arial"/>
                </a:rPr>
                <a:t>10 ad groups, displayed various product offering of the brand. </a:t>
              </a:r>
            </a:p>
          </p:txBody>
        </p:sp>
        <p:sp>
          <p:nvSpPr>
            <p:cNvPr id="412" name="Shape 412"/>
            <p:cNvSpPr/>
            <p:nvPr/>
          </p:nvSpPr>
          <p:spPr>
            <a:xfrm>
              <a:off x="4943628" y="1216124"/>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3" name="Shape 413"/>
            <p:cNvSpPr txBox="1"/>
            <p:nvPr/>
          </p:nvSpPr>
          <p:spPr>
            <a:xfrm>
              <a:off x="4976083" y="1248579"/>
              <a:ext cx="1052904" cy="1043171"/>
            </a:xfrm>
            <a:prstGeom prst="rect">
              <a:avLst/>
            </a:prstGeom>
            <a:noFill/>
            <a:ln>
              <a:noFill/>
            </a:ln>
          </p:spPr>
          <p:txBody>
            <a:bodyPr anchorCtr="0" anchor="ctr" bIns="53325" lIns="53325" rIns="53325" tIns="5332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Benefit (10%)</a:t>
              </a:r>
            </a:p>
          </p:txBody>
        </p:sp>
        <p:sp>
          <p:nvSpPr>
            <p:cNvPr id="414" name="Shape 414"/>
            <p:cNvSpPr/>
            <p:nvPr/>
          </p:nvSpPr>
          <p:spPr>
            <a:xfrm>
              <a:off x="4943628" y="2430498"/>
              <a:ext cx="1117814" cy="110808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5" name="Shape 415"/>
            <p:cNvSpPr txBox="1"/>
            <p:nvPr/>
          </p:nvSpPr>
          <p:spPr>
            <a:xfrm>
              <a:off x="4976083" y="2462952"/>
              <a:ext cx="1052904" cy="1043171"/>
            </a:xfrm>
            <a:prstGeom prst="rect">
              <a:avLst/>
            </a:prstGeom>
            <a:noFill/>
            <a:ln>
              <a:noFill/>
            </a:ln>
          </p:spPr>
          <p:txBody>
            <a:bodyPr anchorCtr="0" anchor="ctr" bIns="45700" lIns="45700" rIns="45700" tIns="45700">
              <a:noAutofit/>
            </a:bodyPr>
            <a:lstStyle/>
            <a:p>
              <a:pPr indent="0" lvl="0" marL="0" marR="0" rtl="0" algn="ctr">
                <a:lnSpc>
                  <a:spcPct val="90000"/>
                </a:lnSpc>
                <a:spcBef>
                  <a:spcPts val="0"/>
                </a:spcBef>
                <a:spcAft>
                  <a:spcPts val="0"/>
                </a:spcAft>
                <a:buClr>
                  <a:schemeClr val="lt1"/>
                </a:buClr>
                <a:buSzPct val="25000"/>
                <a:buFont typeface="Arial"/>
                <a:buNone/>
              </a:pPr>
              <a:r>
                <a:rPr b="0" i="0" lang="en" sz="1200" u="none" cap="none" strike="noStrike">
                  <a:solidFill>
                    <a:schemeClr val="lt1"/>
                  </a:solidFill>
                  <a:latin typeface="Arial"/>
                  <a:ea typeface="Arial"/>
                  <a:cs typeface="Arial"/>
                  <a:sym typeface="Arial"/>
                </a:rPr>
                <a:t>8 ad group, emphasize on the benefits of the products (healthy, authentic, etc.)</a:t>
              </a: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Nomz, Inc. - Client Overview</a:t>
            </a:r>
          </a:p>
        </p:txBody>
      </p:sp>
      <p:sp>
        <p:nvSpPr>
          <p:cNvPr id="125" name="Shape 125"/>
          <p:cNvSpPr txBox="1"/>
          <p:nvPr>
            <p:ph idx="1" type="subTitle"/>
          </p:nvPr>
        </p:nvSpPr>
        <p:spPr>
          <a:xfrm>
            <a:off x="2022300" y="2815925"/>
            <a:ext cx="62097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Convenient Wholesome Asian Soups in NYC’s Competitive Landscape</a:t>
            </a:r>
          </a:p>
        </p:txBody>
      </p:sp>
      <p:sp>
        <p:nvSpPr>
          <p:cNvPr id="126" name="Shape 126"/>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1</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idx="1" type="body"/>
          </p:nvPr>
        </p:nvSpPr>
        <p:spPr>
          <a:xfrm>
            <a:off x="1381250" y="1618700"/>
            <a:ext cx="3425400" cy="323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highlight>
                  <a:srgbClr val="FFCD00"/>
                </a:highlight>
                <a:latin typeface="Quattrocento Sans"/>
                <a:ea typeface="Quattrocento Sans"/>
                <a:cs typeface="Quattrocento Sans"/>
                <a:sym typeface="Quattrocento Sans"/>
              </a:rPr>
              <a:t>10% Discount</a:t>
            </a:r>
          </a:p>
          <a:p>
            <a:pPr indent="0" lvl="0" marL="0" marR="0" rtl="0" algn="l">
              <a:lnSpc>
                <a:spcPct val="100000"/>
              </a:lnSpc>
              <a:spcBef>
                <a:spcPts val="0"/>
              </a:spcBef>
              <a:spcAft>
                <a:spcPts val="0"/>
              </a:spcAft>
              <a:buClr>
                <a:srgbClr val="FFCD00"/>
              </a:buClr>
              <a:buSzPct val="25000"/>
              <a:buFont typeface="Quattrocento Sans"/>
              <a:buNone/>
            </a:pPr>
            <a:r>
              <a:rPr b="0" i="0" lang="en" sz="2000" u="none" cap="none" strike="noStrike">
                <a:solidFill>
                  <a:srgbClr val="000000"/>
                </a:solidFill>
                <a:latin typeface="Quattrocento Sans"/>
                <a:ea typeface="Quattrocento Sans"/>
                <a:cs typeface="Quattrocento Sans"/>
                <a:sym typeface="Quattrocento Sans"/>
              </a:rPr>
              <a:t>a coupon code for 10% discount for search only. The goal of this promotion is to increase CTR for the Ad Groups in the exploration campaign. </a:t>
            </a:r>
          </a:p>
        </p:txBody>
      </p:sp>
      <p:sp>
        <p:nvSpPr>
          <p:cNvPr id="421" name="Shape 421"/>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Click-drawing Promotions</a:t>
            </a:r>
          </a:p>
        </p:txBody>
      </p:sp>
      <p:sp>
        <p:nvSpPr>
          <p:cNvPr id="422" name="Shape 422"/>
          <p:cNvSpPr txBox="1"/>
          <p:nvPr>
            <p:ph idx="2" type="body"/>
          </p:nvPr>
        </p:nvSpPr>
        <p:spPr>
          <a:xfrm>
            <a:off x="5012916" y="1618700"/>
            <a:ext cx="3425400" cy="323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highlight>
                  <a:srgbClr val="FFCD00"/>
                </a:highlight>
                <a:latin typeface="Quattrocento Sans"/>
                <a:ea typeface="Quattrocento Sans"/>
                <a:cs typeface="Quattrocento Sans"/>
                <a:sym typeface="Quattrocento Sans"/>
              </a:rPr>
              <a:t>Nomz Raffle</a:t>
            </a:r>
          </a:p>
          <a:p>
            <a:pPr indent="0" lvl="0" marL="0" marR="0" rtl="0" algn="l">
              <a:lnSpc>
                <a:spcPct val="100000"/>
              </a:lnSpc>
              <a:spcBef>
                <a:spcPts val="0"/>
              </a:spcBef>
              <a:spcAft>
                <a:spcPts val="0"/>
              </a:spcAft>
              <a:buClr>
                <a:srgbClr val="FFCD00"/>
              </a:buClr>
              <a:buSzPct val="25000"/>
              <a:buFont typeface="Quattrocento Sans"/>
              <a:buNone/>
            </a:pPr>
            <a:r>
              <a:rPr b="0" i="0" lang="en" sz="2000" u="none" cap="none" strike="noStrike">
                <a:solidFill>
                  <a:srgbClr val="000000"/>
                </a:solidFill>
                <a:latin typeface="Quattrocento Sans"/>
                <a:ea typeface="Quattrocento Sans"/>
                <a:cs typeface="Quattrocento Sans"/>
                <a:sym typeface="Quattrocento Sans"/>
              </a:rPr>
              <a:t>A raffle in which up to 5 people can win 10 soups for themselves and two of their friends. The goal of this promotion is to work with other marketing efforts to draw clicks for the marketing-based campaign. </a:t>
            </a:r>
          </a:p>
        </p:txBody>
      </p:sp>
      <p:grpSp>
        <p:nvGrpSpPr>
          <p:cNvPr id="423" name="Shape 423"/>
          <p:cNvGrpSpPr/>
          <p:nvPr/>
        </p:nvGrpSpPr>
        <p:grpSpPr>
          <a:xfrm>
            <a:off x="916456" y="1019748"/>
            <a:ext cx="214622" cy="214624"/>
            <a:chOff x="2594050" y="1631825"/>
            <a:chExt cx="439624" cy="439625"/>
          </a:xfrm>
        </p:grpSpPr>
        <p:sp>
          <p:nvSpPr>
            <p:cNvPr id="424" name="Shape 424"/>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5" name="Shape 425"/>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6" name="Shape 426"/>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7" name="Shape 427"/>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428" name="Shape 428"/>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highlight>
                  <a:srgbClr val="F1C232"/>
                </a:highlight>
                <a:latin typeface="Lora"/>
                <a:ea typeface="Lora"/>
                <a:cs typeface="Lora"/>
                <a:sym typeface="Lora"/>
              </a:rPr>
              <a:t>Three-Pronged</a:t>
            </a:r>
            <a:r>
              <a:rPr b="1" i="0" lang="en" sz="2000" u="none" cap="none" strike="noStrike">
                <a:solidFill>
                  <a:srgbClr val="000000"/>
                </a:solidFill>
                <a:latin typeface="Lora"/>
                <a:ea typeface="Lora"/>
                <a:cs typeface="Lora"/>
                <a:sym typeface="Lora"/>
              </a:rPr>
              <a:t> Marketing Strategy</a:t>
            </a:r>
          </a:p>
        </p:txBody>
      </p:sp>
      <p:sp>
        <p:nvSpPr>
          <p:cNvPr id="434" name="Shape 434"/>
          <p:cNvSpPr txBox="1"/>
          <p:nvPr>
            <p:ph idx="1" type="body"/>
          </p:nvPr>
        </p:nvSpPr>
        <p:spPr>
          <a:xfrm>
            <a:off x="1636050" y="4182375"/>
            <a:ext cx="5871899" cy="311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1" lang="en" sz="1800" u="none" cap="none" strike="noStrike">
                <a:solidFill>
                  <a:srgbClr val="000000"/>
                </a:solidFill>
                <a:latin typeface="Quattrocento Sans"/>
                <a:ea typeface="Quattrocento Sans"/>
                <a:cs typeface="Quattrocento Sans"/>
                <a:sym typeface="Quattrocento Sans"/>
              </a:rPr>
              <a:t>Each of these three approaches are designed to </a:t>
            </a:r>
            <a:r>
              <a:rPr b="1" i="1" lang="en" sz="1800" u="none" cap="none" strike="noStrike">
                <a:solidFill>
                  <a:srgbClr val="000000"/>
                </a:solidFill>
                <a:latin typeface="Quattrocento Sans"/>
                <a:ea typeface="Quattrocento Sans"/>
                <a:cs typeface="Quattrocento Sans"/>
                <a:sym typeface="Quattrocento Sans"/>
              </a:rPr>
              <a:t>funnel impressions and clicks</a:t>
            </a:r>
            <a:r>
              <a:rPr b="0" i="1" lang="en" sz="1800" u="none" cap="none" strike="noStrike">
                <a:solidFill>
                  <a:srgbClr val="000000"/>
                </a:solidFill>
                <a:latin typeface="Quattrocento Sans"/>
                <a:ea typeface="Quattrocento Sans"/>
                <a:cs typeface="Quattrocento Sans"/>
                <a:sym typeface="Quattrocento Sans"/>
              </a:rPr>
              <a:t> into the GOMC campaign.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435" name="Shape 435"/>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36" name="Shape 436"/>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grpSp>
        <p:nvGrpSpPr>
          <p:cNvPr id="437" name="Shape 437"/>
          <p:cNvGrpSpPr/>
          <p:nvPr/>
        </p:nvGrpSpPr>
        <p:grpSpPr>
          <a:xfrm>
            <a:off x="2889611" y="1358258"/>
            <a:ext cx="3070365" cy="2823472"/>
            <a:chOff x="1053883" y="642"/>
            <a:chExt cx="3070365" cy="2823472"/>
          </a:xfrm>
        </p:grpSpPr>
        <p:sp>
          <p:nvSpPr>
            <p:cNvPr id="438" name="Shape 438"/>
            <p:cNvSpPr/>
            <p:nvPr/>
          </p:nvSpPr>
          <p:spPr>
            <a:xfrm>
              <a:off x="1975301" y="642"/>
              <a:ext cx="1227531" cy="1227531"/>
            </a:xfrm>
            <a:prstGeom prst="ellipse">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9" name="Shape 439"/>
            <p:cNvSpPr txBox="1"/>
            <p:nvPr/>
          </p:nvSpPr>
          <p:spPr>
            <a:xfrm>
              <a:off x="2155069" y="180409"/>
              <a:ext cx="867995" cy="867995"/>
            </a:xfrm>
            <a:prstGeom prst="rect">
              <a:avLst/>
            </a:prstGeom>
            <a:noFill/>
            <a:ln>
              <a:noFill/>
            </a:ln>
          </p:spPr>
          <p:txBody>
            <a:bodyPr anchorCtr="0" anchor="ctr" bIns="17775" lIns="17775" rIns="17775" tIns="1777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Facebook Campaign </a:t>
              </a:r>
            </a:p>
          </p:txBody>
        </p:sp>
        <p:sp>
          <p:nvSpPr>
            <p:cNvPr id="440" name="Shape 440"/>
            <p:cNvSpPr/>
            <p:nvPr/>
          </p:nvSpPr>
          <p:spPr>
            <a:xfrm rot="3600000">
              <a:off x="2882105" y="1197238"/>
              <a:ext cx="326110" cy="414291"/>
            </a:xfrm>
            <a:prstGeom prst="rightArrow">
              <a:avLst>
                <a:gd fmla="val 60000" name="adj1"/>
                <a:gd fmla="val 50000" name="adj2"/>
              </a:avLst>
            </a:prstGeom>
            <a:solidFill>
              <a:srgbClr val="E9CCAC"/>
            </a:solidFill>
            <a:ln>
              <a:noFill/>
            </a:ln>
          </p:spPr>
          <p:txBody>
            <a:bodyPr anchorCtr="0" anchor="ctr" bIns="91425" lIns="91425" rIns="91425" tIns="91425">
              <a:noAutofit/>
            </a:bodyPr>
            <a:lstStyle/>
            <a:p>
              <a:pPr lvl="0">
                <a:spcBef>
                  <a:spcPts val="0"/>
                </a:spcBef>
                <a:buNone/>
              </a:pPr>
              <a:r>
                <a:t/>
              </a:r>
              <a:endParaRPr/>
            </a:p>
          </p:txBody>
        </p:sp>
        <p:sp>
          <p:nvSpPr>
            <p:cNvPr id="441" name="Shape 441"/>
            <p:cNvSpPr txBox="1"/>
            <p:nvPr/>
          </p:nvSpPr>
          <p:spPr>
            <a:xfrm rot="3600000">
              <a:off x="2906563" y="1237734"/>
              <a:ext cx="228277" cy="248574"/>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sp>
          <p:nvSpPr>
            <p:cNvPr id="442" name="Shape 442"/>
            <p:cNvSpPr/>
            <p:nvPr/>
          </p:nvSpPr>
          <p:spPr>
            <a:xfrm>
              <a:off x="2896718" y="1596583"/>
              <a:ext cx="1227531" cy="1227531"/>
            </a:xfrm>
            <a:prstGeom prst="ellipse">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3" name="Shape 443"/>
            <p:cNvSpPr txBox="1"/>
            <p:nvPr/>
          </p:nvSpPr>
          <p:spPr>
            <a:xfrm>
              <a:off x="3076486" y="1776350"/>
              <a:ext cx="867995" cy="867995"/>
            </a:xfrm>
            <a:prstGeom prst="rect">
              <a:avLst/>
            </a:prstGeom>
            <a:noFill/>
            <a:ln>
              <a:noFill/>
            </a:ln>
          </p:spPr>
          <p:txBody>
            <a:bodyPr anchorCtr="0" anchor="ctr" bIns="17775" lIns="17775" rIns="17775" tIns="1777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Press Publicity             </a:t>
              </a:r>
            </a:p>
          </p:txBody>
        </p:sp>
        <p:sp>
          <p:nvSpPr>
            <p:cNvPr id="444" name="Shape 444"/>
            <p:cNvSpPr/>
            <p:nvPr/>
          </p:nvSpPr>
          <p:spPr>
            <a:xfrm rot="10800000">
              <a:off x="2435241" y="2003202"/>
              <a:ext cx="326109" cy="414291"/>
            </a:xfrm>
            <a:prstGeom prst="rightArrow">
              <a:avLst>
                <a:gd fmla="val 60000" name="adj1"/>
                <a:gd fmla="val 50000" name="adj2"/>
              </a:avLst>
            </a:prstGeom>
            <a:solidFill>
              <a:srgbClr val="E9CCAC"/>
            </a:solidFill>
            <a:ln>
              <a:noFill/>
            </a:ln>
          </p:spPr>
          <p:txBody>
            <a:bodyPr anchorCtr="0" anchor="ctr" bIns="91425" lIns="91425" rIns="91425" tIns="91425">
              <a:noAutofit/>
            </a:bodyPr>
            <a:lstStyle/>
            <a:p>
              <a:pPr lvl="0">
                <a:spcBef>
                  <a:spcPts val="0"/>
                </a:spcBef>
                <a:buNone/>
              </a:pPr>
              <a:r>
                <a:t/>
              </a:r>
              <a:endParaRPr/>
            </a:p>
          </p:txBody>
        </p:sp>
        <p:sp>
          <p:nvSpPr>
            <p:cNvPr id="445" name="Shape 445"/>
            <p:cNvSpPr txBox="1"/>
            <p:nvPr/>
          </p:nvSpPr>
          <p:spPr>
            <a:xfrm>
              <a:off x="2533075" y="2086060"/>
              <a:ext cx="228276" cy="248574"/>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sp>
          <p:nvSpPr>
            <p:cNvPr id="446" name="Shape 446"/>
            <p:cNvSpPr/>
            <p:nvPr/>
          </p:nvSpPr>
          <p:spPr>
            <a:xfrm>
              <a:off x="1053883" y="1596583"/>
              <a:ext cx="1227531" cy="1227531"/>
            </a:xfrm>
            <a:prstGeom prst="ellipse">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7" name="Shape 447"/>
            <p:cNvSpPr txBox="1"/>
            <p:nvPr/>
          </p:nvSpPr>
          <p:spPr>
            <a:xfrm>
              <a:off x="1233651" y="1776350"/>
              <a:ext cx="867995" cy="867995"/>
            </a:xfrm>
            <a:prstGeom prst="rect">
              <a:avLst/>
            </a:prstGeom>
            <a:noFill/>
            <a:ln>
              <a:noFill/>
            </a:ln>
          </p:spPr>
          <p:txBody>
            <a:bodyPr anchorCtr="0" anchor="ctr" bIns="17775" lIns="17775" rIns="17775" tIns="17775">
              <a:noAutofit/>
            </a:bodyPr>
            <a:lstStyle/>
            <a:p>
              <a:pPr indent="0" lvl="0" marL="0" marR="0" rtl="0" algn="ctr">
                <a:lnSpc>
                  <a:spcPct val="90000"/>
                </a:lnSpc>
                <a:spcBef>
                  <a:spcPts val="0"/>
                </a:spcBef>
                <a:spcAft>
                  <a:spcPts val="0"/>
                </a:spcAft>
                <a:buClr>
                  <a:schemeClr val="lt1"/>
                </a:buClr>
                <a:buSzPct val="25000"/>
                <a:buFont typeface="Arial"/>
                <a:buNone/>
              </a:pPr>
              <a:r>
                <a:rPr b="0" i="0" lang="en" sz="1400" u="none" cap="none" strike="noStrike">
                  <a:solidFill>
                    <a:schemeClr val="lt1"/>
                  </a:solidFill>
                  <a:latin typeface="Arial"/>
                  <a:ea typeface="Arial"/>
                  <a:cs typeface="Arial"/>
                  <a:sym typeface="Arial"/>
                </a:rPr>
                <a:t>Personal Outreach     </a:t>
              </a:r>
            </a:p>
          </p:txBody>
        </p:sp>
        <p:sp>
          <p:nvSpPr>
            <p:cNvPr id="448" name="Shape 448"/>
            <p:cNvSpPr/>
            <p:nvPr/>
          </p:nvSpPr>
          <p:spPr>
            <a:xfrm rot="-3600000">
              <a:off x="1960689" y="1213225"/>
              <a:ext cx="326110" cy="414291"/>
            </a:xfrm>
            <a:prstGeom prst="rightArrow">
              <a:avLst>
                <a:gd fmla="val 60000" name="adj1"/>
                <a:gd fmla="val 50000" name="adj2"/>
              </a:avLst>
            </a:prstGeom>
            <a:solidFill>
              <a:srgbClr val="E9CCAC"/>
            </a:solidFill>
            <a:ln>
              <a:noFill/>
            </a:ln>
          </p:spPr>
          <p:txBody>
            <a:bodyPr anchorCtr="0" anchor="ctr" bIns="91425" lIns="91425" rIns="91425" tIns="91425">
              <a:noAutofit/>
            </a:bodyPr>
            <a:lstStyle/>
            <a:p>
              <a:pPr lvl="0">
                <a:spcBef>
                  <a:spcPts val="0"/>
                </a:spcBef>
                <a:buNone/>
              </a:pPr>
              <a:r>
                <a:t/>
              </a:r>
              <a:endParaRPr/>
            </a:p>
          </p:txBody>
        </p:sp>
        <p:sp>
          <p:nvSpPr>
            <p:cNvPr id="449" name="Shape 449"/>
            <p:cNvSpPr txBox="1"/>
            <p:nvPr/>
          </p:nvSpPr>
          <p:spPr>
            <a:xfrm rot="-3600000">
              <a:off x="1985146" y="1338447"/>
              <a:ext cx="228277" cy="248574"/>
            </a:xfrm>
            <a:prstGeom prst="rect">
              <a:avLst/>
            </a:prstGeom>
            <a:noFill/>
            <a:ln>
              <a:noFill/>
            </a:ln>
          </p:spPr>
          <p:txBody>
            <a:bodyPr anchorCtr="0" anchor="ctr" bIns="0" lIns="0" rIns="0" tIns="0">
              <a:noAutofit/>
            </a:bodyPr>
            <a:lstStyle/>
            <a:p>
              <a:pPr indent="0" lvl="0" marL="0" marR="0" rtl="0" algn="ctr">
                <a:lnSpc>
                  <a:spcPct val="90000"/>
                </a:lnSpc>
                <a:spcBef>
                  <a:spcPts val="0"/>
                </a:spcBef>
                <a:spcAft>
                  <a:spcPts val="0"/>
                </a:spcAft>
                <a:buClr>
                  <a:srgbClr val="000000"/>
                </a:buClr>
                <a:buFont typeface="Arial"/>
                <a:buNone/>
              </a:pPr>
              <a:r>
                <a:t/>
              </a:r>
              <a:endParaRPr b="0" i="0" sz="1100" u="none" cap="none" strike="noStrike">
                <a:solidFill>
                  <a:schemeClr val="lt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Press Publicity</a:t>
            </a:r>
          </a:p>
        </p:txBody>
      </p:sp>
      <p:sp>
        <p:nvSpPr>
          <p:cNvPr id="455" name="Shape 455"/>
          <p:cNvSpPr txBox="1"/>
          <p:nvPr>
            <p:ph idx="1" type="body"/>
          </p:nvPr>
        </p:nvSpPr>
        <p:spPr>
          <a:xfrm>
            <a:off x="1381250" y="1414590"/>
            <a:ext cx="6809700" cy="1613618"/>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400" u="none" cap="none" strike="noStrike">
                <a:solidFill>
                  <a:srgbClr val="000000"/>
                </a:solidFill>
                <a:latin typeface="Quattrocento Sans"/>
                <a:ea typeface="Quattrocento Sans"/>
                <a:cs typeface="Quattrocento Sans"/>
                <a:sym typeface="Quattrocento Sans"/>
              </a:rPr>
              <a:t>Compiled a </a:t>
            </a:r>
            <a:r>
              <a:rPr b="1" i="0" lang="en" sz="2400" u="none" cap="none" strike="noStrike">
                <a:solidFill>
                  <a:srgbClr val="000000"/>
                </a:solidFill>
                <a:latin typeface="Quattrocento Sans"/>
                <a:ea typeface="Quattrocento Sans"/>
                <a:cs typeface="Quattrocento Sans"/>
                <a:sym typeface="Quattrocento Sans"/>
              </a:rPr>
              <a:t>list of 10 major </a:t>
            </a:r>
            <a:r>
              <a:rPr b="0" i="0" lang="en" sz="2400" u="none" cap="none" strike="noStrike">
                <a:solidFill>
                  <a:srgbClr val="000000"/>
                </a:solidFill>
                <a:latin typeface="Quattrocento Sans"/>
                <a:ea typeface="Quattrocento Sans"/>
                <a:cs typeface="Quattrocento Sans"/>
                <a:sym typeface="Quattrocento Sans"/>
              </a:rPr>
              <a:t>Asian Blogs and Online Magazines. </a:t>
            </a:r>
          </a:p>
          <a:p>
            <a:pPr indent="-228600" lvl="0" marL="457200" marR="0" rtl="0" algn="l">
              <a:lnSpc>
                <a:spcPct val="100000"/>
              </a:lnSpc>
              <a:spcBef>
                <a:spcPts val="0"/>
              </a:spcBef>
              <a:spcAft>
                <a:spcPts val="0"/>
              </a:spcAft>
              <a:buClr>
                <a:srgbClr val="FFCD00"/>
              </a:buClr>
              <a:buSzPct val="100000"/>
              <a:buFont typeface="Quattrocento Sans"/>
              <a:buChar char="◉"/>
            </a:pPr>
            <a:r>
              <a:rPr b="1" i="0" lang="en" sz="2400" u="none" cap="none" strike="noStrike">
                <a:solidFill>
                  <a:srgbClr val="000000"/>
                </a:solidFill>
                <a:latin typeface="Quattrocento Sans"/>
                <a:ea typeface="Quattrocento Sans"/>
                <a:cs typeface="Quattrocento Sans"/>
                <a:sym typeface="Quattrocento Sans"/>
              </a:rPr>
              <a:t>Press releases</a:t>
            </a:r>
            <a:r>
              <a:rPr b="0" i="0" lang="en" sz="2400" u="none" cap="none" strike="noStrike">
                <a:solidFill>
                  <a:srgbClr val="000000"/>
                </a:solidFill>
                <a:latin typeface="Quattrocento Sans"/>
                <a:ea typeface="Quattrocento Sans"/>
                <a:cs typeface="Quattrocento Sans"/>
                <a:sym typeface="Quattrocento Sans"/>
              </a:rPr>
              <a:t> throughout the second and third week. </a:t>
            </a:r>
          </a:p>
        </p:txBody>
      </p:sp>
      <p:grpSp>
        <p:nvGrpSpPr>
          <p:cNvPr id="456" name="Shape 456"/>
          <p:cNvGrpSpPr/>
          <p:nvPr/>
        </p:nvGrpSpPr>
        <p:grpSpPr>
          <a:xfrm>
            <a:off x="916456" y="1019748"/>
            <a:ext cx="214622" cy="214624"/>
            <a:chOff x="2594050" y="1631825"/>
            <a:chExt cx="439624" cy="439625"/>
          </a:xfrm>
        </p:grpSpPr>
        <p:sp>
          <p:nvSpPr>
            <p:cNvPr id="457" name="Shape 457"/>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8" name="Shape 458"/>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9" name="Shape 459"/>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0" name="Shape 460"/>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461" name="Shape 461"/>
          <p:cNvCxnSpPr/>
          <p:nvPr/>
        </p:nvCxnSpPr>
        <p:spPr>
          <a:xfrm>
            <a:off x="916458" y="3883230"/>
            <a:ext cx="7467520" cy="0"/>
          </a:xfrm>
          <a:prstGeom prst="straightConnector1">
            <a:avLst/>
          </a:prstGeom>
          <a:noFill/>
          <a:ln cap="flat" cmpd="sng" w="9525">
            <a:solidFill>
              <a:srgbClr val="347EB8"/>
            </a:solidFill>
            <a:prstDash val="solid"/>
            <a:round/>
            <a:headEnd len="lg" w="lg" type="triangle"/>
            <a:tailEnd len="lg" w="lg" type="triangle"/>
          </a:ln>
        </p:spPr>
      </p:cxnSp>
      <p:sp>
        <p:nvSpPr>
          <p:cNvPr id="462" name="Shape 462"/>
          <p:cNvSpPr txBox="1"/>
          <p:nvPr/>
        </p:nvSpPr>
        <p:spPr>
          <a:xfrm>
            <a:off x="614900" y="357186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April 11th</a:t>
            </a:r>
          </a:p>
        </p:txBody>
      </p:sp>
      <p:sp>
        <p:nvSpPr>
          <p:cNvPr id="463" name="Shape 463"/>
          <p:cNvSpPr txBox="1"/>
          <p:nvPr/>
        </p:nvSpPr>
        <p:spPr>
          <a:xfrm>
            <a:off x="4346525" y="3553092"/>
            <a:ext cx="107110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April 18th</a:t>
            </a:r>
          </a:p>
        </p:txBody>
      </p:sp>
      <p:pic>
        <p:nvPicPr>
          <p:cNvPr id="464" name="Shape 464"/>
          <p:cNvPicPr preferRelativeResize="0"/>
          <p:nvPr/>
        </p:nvPicPr>
        <p:blipFill rotWithShape="1">
          <a:blip r:embed="rId3">
            <a:alphaModFix/>
          </a:blip>
          <a:srcRect b="0" l="0" r="0" t="0"/>
          <a:stretch/>
        </p:blipFill>
        <p:spPr>
          <a:xfrm>
            <a:off x="1381250" y="3950482"/>
            <a:ext cx="1105200" cy="526533"/>
          </a:xfrm>
          <a:prstGeom prst="rect">
            <a:avLst/>
          </a:prstGeom>
          <a:noFill/>
          <a:ln>
            <a:noFill/>
          </a:ln>
        </p:spPr>
      </p:pic>
      <p:pic>
        <p:nvPicPr>
          <p:cNvPr id="465" name="Shape 465"/>
          <p:cNvPicPr preferRelativeResize="0"/>
          <p:nvPr/>
        </p:nvPicPr>
        <p:blipFill rotWithShape="1">
          <a:blip r:embed="rId4">
            <a:alphaModFix/>
          </a:blip>
          <a:srcRect b="0" l="0" r="0" t="0"/>
          <a:stretch/>
        </p:blipFill>
        <p:spPr>
          <a:xfrm>
            <a:off x="2544707" y="3999382"/>
            <a:ext cx="1240245" cy="228026"/>
          </a:xfrm>
          <a:prstGeom prst="rect">
            <a:avLst/>
          </a:prstGeom>
          <a:noFill/>
          <a:ln>
            <a:noFill/>
          </a:ln>
        </p:spPr>
      </p:pic>
      <p:sp>
        <p:nvSpPr>
          <p:cNvPr id="466" name="Shape 466"/>
          <p:cNvSpPr txBox="1"/>
          <p:nvPr/>
        </p:nvSpPr>
        <p:spPr>
          <a:xfrm>
            <a:off x="2625908" y="4161335"/>
            <a:ext cx="128762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(Instagram)</a:t>
            </a:r>
          </a:p>
        </p:txBody>
      </p:sp>
      <p:pic>
        <p:nvPicPr>
          <p:cNvPr id="467" name="Shape 467"/>
          <p:cNvPicPr preferRelativeResize="0"/>
          <p:nvPr/>
        </p:nvPicPr>
        <p:blipFill rotWithShape="1">
          <a:blip r:embed="rId4">
            <a:alphaModFix/>
          </a:blip>
          <a:srcRect b="0" l="0" r="0" t="0"/>
          <a:stretch/>
        </p:blipFill>
        <p:spPr>
          <a:xfrm>
            <a:off x="4639526" y="3981773"/>
            <a:ext cx="1240245" cy="228026"/>
          </a:xfrm>
          <a:prstGeom prst="rect">
            <a:avLst/>
          </a:prstGeom>
          <a:noFill/>
          <a:ln>
            <a:noFill/>
          </a:ln>
        </p:spPr>
      </p:pic>
      <p:sp>
        <p:nvSpPr>
          <p:cNvPr id="468" name="Shape 468"/>
          <p:cNvSpPr txBox="1"/>
          <p:nvPr/>
        </p:nvSpPr>
        <p:spPr>
          <a:xfrm>
            <a:off x="4697782" y="4192785"/>
            <a:ext cx="1287625"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(Blog Post)</a:t>
            </a:r>
          </a:p>
        </p:txBody>
      </p:sp>
      <p:pic>
        <p:nvPicPr>
          <p:cNvPr id="469" name="Shape 469"/>
          <p:cNvPicPr preferRelativeResize="0"/>
          <p:nvPr/>
        </p:nvPicPr>
        <p:blipFill rotWithShape="1">
          <a:blip r:embed="rId5">
            <a:alphaModFix/>
          </a:blip>
          <a:srcRect b="0" l="0" r="0" t="0"/>
          <a:stretch/>
        </p:blipFill>
        <p:spPr>
          <a:xfrm>
            <a:off x="6436176" y="3981773"/>
            <a:ext cx="906316" cy="410352"/>
          </a:xfrm>
          <a:prstGeom prst="rect">
            <a:avLst/>
          </a:prstGeom>
          <a:noFill/>
          <a:ln>
            <a:noFill/>
          </a:ln>
        </p:spPr>
      </p:pic>
      <p:pic>
        <p:nvPicPr>
          <p:cNvPr id="470" name="Shape 470"/>
          <p:cNvPicPr preferRelativeResize="0"/>
          <p:nvPr/>
        </p:nvPicPr>
        <p:blipFill rotWithShape="1">
          <a:blip r:embed="rId6">
            <a:alphaModFix/>
          </a:blip>
          <a:srcRect b="12958" l="0" r="0" t="0"/>
          <a:stretch/>
        </p:blipFill>
        <p:spPr>
          <a:xfrm flipH="1">
            <a:off x="611558" y="715037"/>
            <a:ext cx="874825" cy="768249"/>
          </a:xfrm>
          <a:prstGeom prst="rect">
            <a:avLst/>
          </a:prstGeom>
          <a:noFill/>
          <a:ln>
            <a:noFill/>
          </a:ln>
        </p:spPr>
      </p:pic>
      <p:pic>
        <p:nvPicPr>
          <p:cNvPr id="471" name="Shape 471"/>
          <p:cNvPicPr preferRelativeResize="0"/>
          <p:nvPr/>
        </p:nvPicPr>
        <p:blipFill rotWithShape="1">
          <a:blip r:embed="rId7">
            <a:alphaModFix/>
          </a:blip>
          <a:srcRect b="0" l="0" r="0" t="0"/>
          <a:stretch/>
        </p:blipFill>
        <p:spPr>
          <a:xfrm>
            <a:off x="5507891" y="4519353"/>
            <a:ext cx="955032" cy="3997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
        <p:nvSpPr>
          <p:cNvPr id="476" name="Shape 476"/>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Facebook Campaign</a:t>
            </a:r>
          </a:p>
        </p:txBody>
      </p:sp>
      <p:grpSp>
        <p:nvGrpSpPr>
          <p:cNvPr id="477" name="Shape 477"/>
          <p:cNvGrpSpPr/>
          <p:nvPr/>
        </p:nvGrpSpPr>
        <p:grpSpPr>
          <a:xfrm>
            <a:off x="916456" y="1019748"/>
            <a:ext cx="214622" cy="214624"/>
            <a:chOff x="2594050" y="1631825"/>
            <a:chExt cx="439624" cy="439625"/>
          </a:xfrm>
        </p:grpSpPr>
        <p:sp>
          <p:nvSpPr>
            <p:cNvPr id="478" name="Shape 478"/>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 name="Shape 479"/>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 name="Shape 481"/>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 name="Shape 482"/>
          <p:cNvGrpSpPr/>
          <p:nvPr/>
        </p:nvGrpSpPr>
        <p:grpSpPr>
          <a:xfrm>
            <a:off x="3970317" y="1823000"/>
            <a:ext cx="4948051" cy="2319010"/>
            <a:chOff x="0" y="464733"/>
            <a:chExt cx="4948051" cy="2319010"/>
          </a:xfrm>
        </p:grpSpPr>
        <p:sp>
          <p:nvSpPr>
            <p:cNvPr id="483" name="Shape 483"/>
            <p:cNvSpPr/>
            <p:nvPr/>
          </p:nvSpPr>
          <p:spPr>
            <a:xfrm>
              <a:off x="2396710" y="1348424"/>
              <a:ext cx="1700891" cy="404735"/>
            </a:xfrm>
            <a:custGeom>
              <a:pathLst>
                <a:path extrusionOk="0" h="120000" w="120000">
                  <a:moveTo>
                    <a:pt x="0" y="0"/>
                  </a:moveTo>
                  <a:lnTo>
                    <a:pt x="0" y="81776"/>
                  </a:lnTo>
                  <a:lnTo>
                    <a:pt x="120000" y="81776"/>
                  </a:lnTo>
                  <a:lnTo>
                    <a:pt x="120000" y="120000"/>
                  </a:lnTo>
                </a:path>
              </a:pathLst>
            </a:custGeom>
            <a:noFill/>
            <a:ln cap="flat" cmpd="sng" w="25400">
              <a:solidFill>
                <a:srgbClr val="FFC000"/>
              </a:solidFill>
              <a:prstDash val="solid"/>
              <a:round/>
              <a:headEnd len="med" w="med" type="none"/>
              <a:tailEnd len="med" w="med" type="none"/>
            </a:ln>
          </p:spPr>
        </p:sp>
        <p:sp>
          <p:nvSpPr>
            <p:cNvPr id="484" name="Shape 484"/>
            <p:cNvSpPr/>
            <p:nvPr/>
          </p:nvSpPr>
          <p:spPr>
            <a:xfrm>
              <a:off x="2350991" y="1348424"/>
              <a:ext cx="91438" cy="404735"/>
            </a:xfrm>
            <a:custGeom>
              <a:pathLst>
                <a:path extrusionOk="0" h="120000" w="120000">
                  <a:moveTo>
                    <a:pt x="60000" y="0"/>
                  </a:moveTo>
                  <a:lnTo>
                    <a:pt x="60000" y="120000"/>
                  </a:lnTo>
                </a:path>
              </a:pathLst>
            </a:custGeom>
            <a:noFill/>
            <a:ln cap="flat" cmpd="sng" w="25400">
              <a:solidFill>
                <a:srgbClr val="FFC000"/>
              </a:solidFill>
              <a:prstDash val="solid"/>
              <a:round/>
              <a:headEnd len="med" w="med" type="none"/>
              <a:tailEnd len="med" w="med" type="none"/>
            </a:ln>
          </p:spPr>
        </p:sp>
        <p:sp>
          <p:nvSpPr>
            <p:cNvPr id="485" name="Shape 485"/>
            <p:cNvSpPr/>
            <p:nvPr/>
          </p:nvSpPr>
          <p:spPr>
            <a:xfrm>
              <a:off x="695818" y="1348424"/>
              <a:ext cx="1700891" cy="404735"/>
            </a:xfrm>
            <a:custGeom>
              <a:pathLst>
                <a:path extrusionOk="0" h="120000" w="120000">
                  <a:moveTo>
                    <a:pt x="120000" y="0"/>
                  </a:moveTo>
                  <a:lnTo>
                    <a:pt x="120000" y="81776"/>
                  </a:lnTo>
                  <a:lnTo>
                    <a:pt x="0" y="81776"/>
                  </a:lnTo>
                  <a:lnTo>
                    <a:pt x="0" y="120000"/>
                  </a:lnTo>
                </a:path>
              </a:pathLst>
            </a:custGeom>
            <a:noFill/>
            <a:ln cap="flat" cmpd="sng" w="25400">
              <a:solidFill>
                <a:srgbClr val="FFC000"/>
              </a:solidFill>
              <a:prstDash val="solid"/>
              <a:round/>
              <a:headEnd len="med" w="med" type="none"/>
              <a:tailEnd len="med" w="med" type="none"/>
            </a:ln>
          </p:spPr>
        </p:sp>
        <p:sp>
          <p:nvSpPr>
            <p:cNvPr id="486" name="Shape 486"/>
            <p:cNvSpPr/>
            <p:nvPr/>
          </p:nvSpPr>
          <p:spPr>
            <a:xfrm>
              <a:off x="1700891" y="464733"/>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p:nvPr/>
          </p:nvSpPr>
          <p:spPr>
            <a:xfrm>
              <a:off x="1855517" y="611627"/>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8" name="Shape 488"/>
            <p:cNvSpPr txBox="1"/>
            <p:nvPr/>
          </p:nvSpPr>
          <p:spPr>
            <a:xfrm>
              <a:off x="1881400" y="637510"/>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$400 Total Budget</a:t>
              </a:r>
            </a:p>
          </p:txBody>
        </p:sp>
        <p:sp>
          <p:nvSpPr>
            <p:cNvPr id="489" name="Shape 489"/>
            <p:cNvSpPr/>
            <p:nvPr/>
          </p:nvSpPr>
          <p:spPr>
            <a:xfrm>
              <a:off x="0"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0" name="Shape 490"/>
            <p:cNvSpPr/>
            <p:nvPr/>
          </p:nvSpPr>
          <p:spPr>
            <a:xfrm>
              <a:off x="154626"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1" name="Shape 491"/>
            <p:cNvSpPr txBox="1"/>
            <p:nvPr/>
          </p:nvSpPr>
          <p:spPr>
            <a:xfrm>
              <a:off x="180506"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Brand Campaign ($50)</a:t>
              </a:r>
            </a:p>
          </p:txBody>
        </p:sp>
        <p:sp>
          <p:nvSpPr>
            <p:cNvPr id="492" name="Shape 492"/>
            <p:cNvSpPr/>
            <p:nvPr/>
          </p:nvSpPr>
          <p:spPr>
            <a:xfrm>
              <a:off x="1700891"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3" name="Shape 493"/>
            <p:cNvSpPr/>
            <p:nvPr/>
          </p:nvSpPr>
          <p:spPr>
            <a:xfrm>
              <a:off x="1855517"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4" name="Shape 494"/>
            <p:cNvSpPr txBox="1"/>
            <p:nvPr/>
          </p:nvSpPr>
          <p:spPr>
            <a:xfrm>
              <a:off x="1881400"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Nomz Raffle Promotion ($200)</a:t>
              </a:r>
            </a:p>
          </p:txBody>
        </p:sp>
        <p:sp>
          <p:nvSpPr>
            <p:cNvPr id="495" name="Shape 495"/>
            <p:cNvSpPr/>
            <p:nvPr/>
          </p:nvSpPr>
          <p:spPr>
            <a:xfrm>
              <a:off x="3401785" y="1753158"/>
              <a:ext cx="1391639" cy="883691"/>
            </a:xfrm>
            <a:prstGeom prst="roundRect">
              <a:avLst>
                <a:gd fmla="val 10000" name="adj"/>
              </a:avLst>
            </a:prstGeom>
            <a:solidFill>
              <a:schemeClr val="lt1"/>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6" name="Shape 496"/>
            <p:cNvSpPr/>
            <p:nvPr/>
          </p:nvSpPr>
          <p:spPr>
            <a:xfrm>
              <a:off x="3556412" y="1900052"/>
              <a:ext cx="1391639" cy="883691"/>
            </a:xfrm>
            <a:prstGeom prst="roundRect">
              <a:avLst>
                <a:gd fmla="val 10000" name="adj"/>
              </a:avLst>
            </a:prstGeom>
            <a:solidFill>
              <a:srgbClr val="F7EBD5">
                <a:alpha val="89411"/>
              </a:srgbClr>
            </a:solidFill>
            <a:ln cap="flat" cmpd="sng" w="25400">
              <a:solidFill>
                <a:srgbClr val="FFC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txBox="1"/>
            <p:nvPr/>
          </p:nvSpPr>
          <p:spPr>
            <a:xfrm>
              <a:off x="3582294" y="1925934"/>
              <a:ext cx="1339873" cy="831927"/>
            </a:xfrm>
            <a:prstGeom prst="rect">
              <a:avLst/>
            </a:prstGeom>
            <a:noFill/>
            <a:ln>
              <a:noFill/>
            </a:ln>
          </p:spPr>
          <p:txBody>
            <a:bodyPr anchorCtr="0" anchor="ctr" bIns="60950" lIns="60950" rIns="60950" tIns="60950">
              <a:noAutofit/>
            </a:bodyPr>
            <a:lstStyle/>
            <a:p>
              <a:pPr indent="0" lvl="0" marL="0" marR="0" rtl="0" algn="ctr">
                <a:lnSpc>
                  <a:spcPct val="90000"/>
                </a:lnSpc>
                <a:spcBef>
                  <a:spcPts val="0"/>
                </a:spcBef>
                <a:spcAft>
                  <a:spcPts val="0"/>
                </a:spcAft>
                <a:buClr>
                  <a:srgbClr val="000000"/>
                </a:buClr>
                <a:buSzPct val="25000"/>
                <a:buFont typeface="Merriweather"/>
                <a:buNone/>
              </a:pPr>
              <a:r>
                <a:rPr b="0" i="0" lang="en" sz="1600" u="none" cap="none" strike="noStrike">
                  <a:solidFill>
                    <a:srgbClr val="000000"/>
                  </a:solidFill>
                  <a:latin typeface="Merriweather"/>
                  <a:ea typeface="Merriweather"/>
                  <a:cs typeface="Merriweather"/>
                  <a:sym typeface="Merriweather"/>
                </a:rPr>
                <a:t>Press Release Promotion ($150)</a:t>
              </a:r>
            </a:p>
          </p:txBody>
        </p:sp>
      </p:grpSp>
      <p:sp>
        <p:nvSpPr>
          <p:cNvPr id="498" name="Shape 498"/>
          <p:cNvSpPr txBox="1"/>
          <p:nvPr>
            <p:ph idx="1" type="body"/>
          </p:nvPr>
        </p:nvSpPr>
        <p:spPr>
          <a:xfrm>
            <a:off x="404361" y="1376949"/>
            <a:ext cx="3730198" cy="3174900"/>
          </a:xfrm>
          <a:prstGeom prst="rect">
            <a:avLst/>
          </a:prstGeom>
          <a:noFill/>
          <a:ln>
            <a:noFill/>
          </a:ln>
        </p:spPr>
        <p:txBody>
          <a:bodyPr anchorCtr="0" anchor="ctr" bIns="91425" lIns="91425" rIns="91425" tIns="91425">
            <a:noAutofit/>
          </a:bodyPr>
          <a:lstStyle/>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highlight>
                  <a:srgbClr val="FFCD00"/>
                </a:highlight>
                <a:latin typeface="Lora"/>
                <a:ea typeface="Lora"/>
                <a:cs typeface="Lora"/>
                <a:sym typeface="Lora"/>
              </a:rPr>
              <a:t>Publicity tool </a:t>
            </a:r>
            <a:r>
              <a:rPr b="1" i="0" lang="en" sz="2000" u="none" cap="none" strike="noStrike">
                <a:solidFill>
                  <a:schemeClr val="dk1"/>
                </a:solidFill>
                <a:latin typeface="Lora"/>
                <a:ea typeface="Lora"/>
                <a:cs typeface="Lora"/>
                <a:sym typeface="Lora"/>
              </a:rPr>
              <a:t>to enhance effectiveness of other channels. </a:t>
            </a:r>
          </a:p>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latin typeface="Lora"/>
                <a:ea typeface="Lora"/>
                <a:cs typeface="Lora"/>
                <a:sym typeface="Lora"/>
              </a:rPr>
              <a:t>Further </a:t>
            </a:r>
            <a:r>
              <a:rPr b="1" i="0" lang="en" sz="2000" u="none" cap="none" strike="noStrike">
                <a:solidFill>
                  <a:schemeClr val="dk1"/>
                </a:solidFill>
                <a:highlight>
                  <a:srgbClr val="FFCD00"/>
                </a:highlight>
                <a:latin typeface="Lora"/>
                <a:ea typeface="Lora"/>
                <a:cs typeface="Lora"/>
                <a:sym typeface="Lora"/>
              </a:rPr>
              <a:t>garner clicks</a:t>
            </a:r>
            <a:r>
              <a:rPr b="1" i="0" lang="en" sz="2000" u="none" cap="none" strike="noStrike">
                <a:solidFill>
                  <a:schemeClr val="dk1"/>
                </a:solidFill>
                <a:latin typeface="Lora"/>
                <a:ea typeface="Lora"/>
                <a:cs typeface="Lora"/>
                <a:sym typeface="Lora"/>
              </a:rPr>
              <a:t> through brand publicity</a:t>
            </a:r>
          </a:p>
          <a:p>
            <a:pPr indent="-355600" lvl="0" marL="457200" marR="0" rtl="0" algn="l">
              <a:lnSpc>
                <a:spcPct val="100000"/>
              </a:lnSpc>
              <a:spcBef>
                <a:spcPts val="0"/>
              </a:spcBef>
              <a:spcAft>
                <a:spcPts val="0"/>
              </a:spcAft>
              <a:buClr>
                <a:srgbClr val="FFCD00"/>
              </a:buClr>
              <a:buSzPct val="100000"/>
              <a:buFont typeface="Lora"/>
              <a:buChar char="◉"/>
            </a:pPr>
            <a:r>
              <a:rPr b="1" i="0" lang="en" sz="2000" u="none" cap="none" strike="noStrike">
                <a:solidFill>
                  <a:schemeClr val="dk1"/>
                </a:solidFill>
                <a:latin typeface="Lora"/>
                <a:ea typeface="Lora"/>
                <a:cs typeface="Lora"/>
                <a:sym typeface="Lora"/>
              </a:rPr>
              <a:t>Increase Nomz’s </a:t>
            </a:r>
            <a:r>
              <a:rPr b="1" i="0" lang="en" sz="2000" u="none" cap="none" strike="noStrike">
                <a:solidFill>
                  <a:schemeClr val="dk1"/>
                </a:solidFill>
                <a:highlight>
                  <a:srgbClr val="FFCD00"/>
                </a:highlight>
                <a:latin typeface="Lora"/>
                <a:ea typeface="Lora"/>
                <a:cs typeface="Lora"/>
                <a:sym typeface="Lora"/>
              </a:rPr>
              <a:t>social media presence</a:t>
            </a:r>
          </a:p>
        </p:txBody>
      </p:sp>
      <p:pic>
        <p:nvPicPr>
          <p:cNvPr id="499" name="Shape 499"/>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sp>
        <p:nvSpPr>
          <p:cNvPr id="504" name="Shape 50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Personal Outreach</a:t>
            </a:r>
          </a:p>
        </p:txBody>
      </p:sp>
      <p:grpSp>
        <p:nvGrpSpPr>
          <p:cNvPr id="505" name="Shape 505"/>
          <p:cNvGrpSpPr/>
          <p:nvPr/>
        </p:nvGrpSpPr>
        <p:grpSpPr>
          <a:xfrm>
            <a:off x="916456" y="1019748"/>
            <a:ext cx="214622" cy="214624"/>
            <a:chOff x="2594050" y="1631825"/>
            <a:chExt cx="439624" cy="439625"/>
          </a:xfrm>
        </p:grpSpPr>
        <p:sp>
          <p:nvSpPr>
            <p:cNvPr id="506" name="Shape 506"/>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7" name="Shape 507"/>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9" name="Shape 509"/>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 name="Shape 510"/>
          <p:cNvGrpSpPr/>
          <p:nvPr/>
        </p:nvGrpSpPr>
        <p:grpSpPr>
          <a:xfrm>
            <a:off x="1381250" y="1707426"/>
            <a:ext cx="6604766" cy="2166726"/>
            <a:chOff x="0" y="9929"/>
            <a:chExt cx="6604766" cy="2166726"/>
          </a:xfrm>
        </p:grpSpPr>
        <p:sp>
          <p:nvSpPr>
            <p:cNvPr id="511" name="Shape 511"/>
            <p:cNvSpPr/>
            <p:nvPr/>
          </p:nvSpPr>
          <p:spPr>
            <a:xfrm>
              <a:off x="0" y="21805"/>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2" name="Shape 512"/>
            <p:cNvSpPr txBox="1"/>
            <p:nvPr/>
          </p:nvSpPr>
          <p:spPr>
            <a:xfrm>
              <a:off x="0" y="21805"/>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Tony's New York Connections</a:t>
              </a:r>
            </a:p>
          </p:txBody>
        </p:sp>
        <p:sp>
          <p:nvSpPr>
            <p:cNvPr id="513" name="Shape 513"/>
            <p:cNvSpPr/>
            <p:nvPr/>
          </p:nvSpPr>
          <p:spPr>
            <a:xfrm>
              <a:off x="2062"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4" name="Shape 514"/>
            <p:cNvSpPr txBox="1"/>
            <p:nvPr/>
          </p:nvSpPr>
          <p:spPr>
            <a:xfrm>
              <a:off x="2062"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AsAm Influencers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Personal Connections in NY</a:t>
              </a:r>
            </a:p>
          </p:txBody>
        </p:sp>
        <p:sp>
          <p:nvSpPr>
            <p:cNvPr id="515" name="Shape 515"/>
            <p:cNvSpPr/>
            <p:nvPr/>
          </p:nvSpPr>
          <p:spPr>
            <a:xfrm>
              <a:off x="2296906" y="9929"/>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6" name="Shape 516"/>
            <p:cNvSpPr txBox="1"/>
            <p:nvPr/>
          </p:nvSpPr>
          <p:spPr>
            <a:xfrm>
              <a:off x="2296906" y="9929"/>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Team's Personal Connections</a:t>
              </a:r>
            </a:p>
          </p:txBody>
        </p:sp>
        <p:sp>
          <p:nvSpPr>
            <p:cNvPr id="517" name="Shape 517"/>
            <p:cNvSpPr/>
            <p:nvPr/>
          </p:nvSpPr>
          <p:spPr>
            <a:xfrm>
              <a:off x="2296906"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8" name="Shape 518"/>
            <p:cNvSpPr txBox="1"/>
            <p:nvPr/>
          </p:nvSpPr>
          <p:spPr>
            <a:xfrm>
              <a:off x="2296906"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UVA Career Network</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UVA Student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Personal Connections in New York</a:t>
              </a:r>
            </a:p>
          </p:txBody>
        </p:sp>
        <p:sp>
          <p:nvSpPr>
            <p:cNvPr id="519" name="Shape 519"/>
            <p:cNvSpPr/>
            <p:nvPr/>
          </p:nvSpPr>
          <p:spPr>
            <a:xfrm>
              <a:off x="4591748" y="9929"/>
              <a:ext cx="2013018" cy="805207"/>
            </a:xfrm>
            <a:prstGeom prst="rect">
              <a:avLst/>
            </a:prstGeom>
            <a:gradFill>
              <a:gsLst>
                <a:gs pos="0">
                  <a:schemeClr val="lt1"/>
                </a:gs>
                <a:gs pos="35000">
                  <a:schemeClr val="lt1"/>
                </a:gs>
                <a:gs pos="100000">
                  <a:schemeClr val="lt1"/>
                </a:gs>
              </a:gsLst>
              <a:lin ang="16200000" scaled="0"/>
            </a:gradFill>
            <a:ln cap="flat" cmpd="sng" w="9525">
              <a:solidFill>
                <a:srgbClr val="C28F3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0" name="Shape 520"/>
            <p:cNvSpPr txBox="1"/>
            <p:nvPr/>
          </p:nvSpPr>
          <p:spPr>
            <a:xfrm>
              <a:off x="4591748" y="9929"/>
              <a:ext cx="2013018" cy="805207"/>
            </a:xfrm>
            <a:prstGeom prst="rect">
              <a:avLst/>
            </a:prstGeom>
            <a:noFill/>
            <a:ln>
              <a:noFill/>
            </a:ln>
          </p:spPr>
          <p:txBody>
            <a:bodyPr anchorCtr="0" anchor="ctr" bIns="56875" lIns="99550" rIns="99550" tIns="56875">
              <a:noAutofit/>
            </a:bodyPr>
            <a:lstStyle/>
            <a:p>
              <a:pPr indent="0" lvl="0" marL="0" marR="0" rtl="0" algn="ctr">
                <a:lnSpc>
                  <a:spcPct val="90000"/>
                </a:lnSpc>
                <a:spcBef>
                  <a:spcPts val="0"/>
                </a:spcBef>
                <a:spcAft>
                  <a:spcPts val="0"/>
                </a:spcAft>
                <a:buClr>
                  <a:schemeClr val="dk1"/>
                </a:buClr>
                <a:buSzPct val="25000"/>
                <a:buFont typeface="Merriweather"/>
                <a:buNone/>
              </a:pPr>
              <a:r>
                <a:rPr b="0" i="0" lang="en" sz="1400" u="none" cap="none" strike="noStrike">
                  <a:solidFill>
                    <a:schemeClr val="dk1"/>
                  </a:solidFill>
                  <a:highlight>
                    <a:srgbClr val="FFCD00"/>
                  </a:highlight>
                  <a:latin typeface="Merriweather"/>
                  <a:ea typeface="Merriweather"/>
                  <a:cs typeface="Merriweather"/>
                  <a:sym typeface="Merriweather"/>
                </a:rPr>
                <a:t>Organizations In New York</a:t>
              </a:r>
            </a:p>
          </p:txBody>
        </p:sp>
        <p:sp>
          <p:nvSpPr>
            <p:cNvPr id="521" name="Shape 521"/>
            <p:cNvSpPr/>
            <p:nvPr/>
          </p:nvSpPr>
          <p:spPr>
            <a:xfrm>
              <a:off x="4591748" y="815137"/>
              <a:ext cx="2013018" cy="1361518"/>
            </a:xfrm>
            <a:prstGeom prst="rect">
              <a:avLst/>
            </a:prstGeom>
            <a:solidFill>
              <a:schemeClr val="lt1">
                <a:alpha val="89411"/>
              </a:schemeClr>
            </a:solidFill>
            <a:ln cap="flat" cmpd="sng" w="9525">
              <a:solidFill>
                <a:srgbClr val="D59F39">
                  <a:alpha val="89411"/>
                </a:srgbClr>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2" name="Shape 522"/>
            <p:cNvSpPr txBox="1"/>
            <p:nvPr/>
          </p:nvSpPr>
          <p:spPr>
            <a:xfrm>
              <a:off x="4591748" y="815137"/>
              <a:ext cx="2013018" cy="1361518"/>
            </a:xfrm>
            <a:prstGeom prst="rect">
              <a:avLst/>
            </a:prstGeom>
            <a:noFill/>
            <a:ln>
              <a:noFill/>
            </a:ln>
          </p:spPr>
          <p:txBody>
            <a:bodyPr anchorCtr="0" anchor="t" bIns="112000" lIns="74675" rIns="99550" tIns="74675">
              <a:noAutofit/>
            </a:bodyPr>
            <a:lstStyle/>
            <a:p>
              <a:pPr indent="-114300" lvl="1" marL="114300" marR="0" rtl="0" algn="l">
                <a:lnSpc>
                  <a:spcPct val="90000"/>
                </a:lnSpc>
                <a:spcBef>
                  <a:spcPts val="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University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Professional Organizations</a:t>
              </a:r>
            </a:p>
            <a:p>
              <a:pPr indent="-114300" lvl="1" marL="114300" marR="0" rtl="0" algn="l">
                <a:lnSpc>
                  <a:spcPct val="90000"/>
                </a:lnSpc>
                <a:spcBef>
                  <a:spcPts val="210"/>
                </a:spcBef>
                <a:spcAft>
                  <a:spcPts val="0"/>
                </a:spcAft>
                <a:buClr>
                  <a:srgbClr val="000000"/>
                </a:buClr>
                <a:buSzPct val="100000"/>
                <a:buFont typeface="Merriweather"/>
                <a:buChar char="•"/>
              </a:pPr>
              <a:r>
                <a:rPr b="0" i="0" lang="en" sz="1400" u="none" cap="none" strike="noStrike">
                  <a:solidFill>
                    <a:srgbClr val="000000"/>
                  </a:solidFill>
                  <a:latin typeface="Merriweather"/>
                  <a:ea typeface="Merriweather"/>
                  <a:cs typeface="Merriweather"/>
                  <a:sym typeface="Merriweather"/>
                </a:rPr>
                <a:t>Ethnic Organizations</a:t>
              </a:r>
            </a:p>
          </p:txBody>
        </p:sp>
      </p:grpSp>
      <p:pic>
        <p:nvPicPr>
          <p:cNvPr id="523" name="Shape 523"/>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cxnSp>
        <p:nvCxnSpPr>
          <p:cNvPr id="528" name="Shape 528"/>
          <p:cNvCxnSpPr/>
          <p:nvPr/>
        </p:nvCxnSpPr>
        <p:spPr>
          <a:xfrm>
            <a:off x="4164232" y="2306011"/>
            <a:ext cx="0" cy="1220021"/>
          </a:xfrm>
          <a:prstGeom prst="straightConnector1">
            <a:avLst/>
          </a:prstGeom>
          <a:noFill/>
          <a:ln cap="flat" cmpd="sng" w="25400">
            <a:solidFill>
              <a:schemeClr val="accent1"/>
            </a:solidFill>
            <a:prstDash val="solid"/>
            <a:round/>
            <a:headEnd len="med" w="med" type="none"/>
            <a:tailEnd len="med" w="med" type="none"/>
          </a:ln>
        </p:spPr>
      </p:cxnSp>
      <p:sp>
        <p:nvSpPr>
          <p:cNvPr id="529" name="Shape 529"/>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Marketing Schedule</a:t>
            </a:r>
          </a:p>
        </p:txBody>
      </p:sp>
      <p:sp>
        <p:nvSpPr>
          <p:cNvPr id="530" name="Shape 530"/>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531" name="Shape 531"/>
          <p:cNvCxnSpPr/>
          <p:nvPr/>
        </p:nvCxnSpPr>
        <p:spPr>
          <a:xfrm>
            <a:off x="1011462" y="3503223"/>
            <a:ext cx="7467520" cy="0"/>
          </a:xfrm>
          <a:prstGeom prst="straightConnector1">
            <a:avLst/>
          </a:prstGeom>
          <a:noFill/>
          <a:ln cap="flat" cmpd="sng" w="9525">
            <a:solidFill>
              <a:srgbClr val="347EB8"/>
            </a:solidFill>
            <a:prstDash val="solid"/>
            <a:round/>
            <a:headEnd len="lg" w="lg" type="triangle"/>
            <a:tailEnd len="lg" w="lg" type="triangle"/>
          </a:ln>
        </p:spPr>
      </p:cxnSp>
      <p:sp>
        <p:nvSpPr>
          <p:cNvPr id="532" name="Shape 532"/>
          <p:cNvSpPr txBox="1"/>
          <p:nvPr/>
        </p:nvSpPr>
        <p:spPr>
          <a:xfrm>
            <a:off x="548370" y="351463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1</a:t>
            </a:r>
          </a:p>
        </p:txBody>
      </p:sp>
      <p:sp>
        <p:nvSpPr>
          <p:cNvPr id="533" name="Shape 533"/>
          <p:cNvSpPr txBox="1"/>
          <p:nvPr/>
        </p:nvSpPr>
        <p:spPr>
          <a:xfrm>
            <a:off x="3292771" y="3503223"/>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2</a:t>
            </a:r>
          </a:p>
        </p:txBody>
      </p:sp>
      <p:sp>
        <p:nvSpPr>
          <p:cNvPr id="534" name="Shape 534"/>
          <p:cNvSpPr txBox="1"/>
          <p:nvPr/>
        </p:nvSpPr>
        <p:spPr>
          <a:xfrm>
            <a:off x="6037171" y="3514630"/>
            <a:ext cx="117827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highlight>
                  <a:srgbClr val="FFCD00"/>
                </a:highlight>
                <a:latin typeface="Quattrocento"/>
                <a:ea typeface="Quattrocento"/>
                <a:cs typeface="Quattrocento"/>
                <a:sym typeface="Quattrocento"/>
              </a:rPr>
              <a:t>Week 3</a:t>
            </a:r>
          </a:p>
        </p:txBody>
      </p:sp>
      <p:sp>
        <p:nvSpPr>
          <p:cNvPr id="535" name="Shape 535"/>
          <p:cNvSpPr txBox="1"/>
          <p:nvPr/>
        </p:nvSpPr>
        <p:spPr>
          <a:xfrm>
            <a:off x="1324737" y="3833812"/>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Experimentation Phase</a:t>
            </a:r>
          </a:p>
        </p:txBody>
      </p:sp>
      <p:sp>
        <p:nvSpPr>
          <p:cNvPr id="536" name="Shape 536"/>
          <p:cNvSpPr txBox="1"/>
          <p:nvPr/>
        </p:nvSpPr>
        <p:spPr>
          <a:xfrm>
            <a:off x="4363989" y="3833810"/>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Raffle Phase</a:t>
            </a:r>
          </a:p>
        </p:txBody>
      </p:sp>
      <p:sp>
        <p:nvSpPr>
          <p:cNvPr id="537" name="Shape 537"/>
          <p:cNvSpPr txBox="1"/>
          <p:nvPr/>
        </p:nvSpPr>
        <p:spPr>
          <a:xfrm>
            <a:off x="6853482" y="3833812"/>
            <a:ext cx="215658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Quattrocento"/>
                <a:ea typeface="Quattrocento"/>
                <a:cs typeface="Quattrocento"/>
                <a:sym typeface="Quattrocento"/>
              </a:rPr>
              <a:t>Publicity Phase</a:t>
            </a:r>
          </a:p>
        </p:txBody>
      </p:sp>
      <p:sp>
        <p:nvSpPr>
          <p:cNvPr id="538" name="Shape 538"/>
          <p:cNvSpPr txBox="1"/>
          <p:nvPr/>
        </p:nvSpPr>
        <p:spPr>
          <a:xfrm>
            <a:off x="959404" y="3018748"/>
            <a:ext cx="2156587" cy="307777"/>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Coupon</a:t>
            </a:r>
          </a:p>
        </p:txBody>
      </p:sp>
      <p:sp>
        <p:nvSpPr>
          <p:cNvPr id="539" name="Shape 539"/>
          <p:cNvSpPr txBox="1"/>
          <p:nvPr/>
        </p:nvSpPr>
        <p:spPr>
          <a:xfrm>
            <a:off x="3292771" y="3030151"/>
            <a:ext cx="2156587" cy="307777"/>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Raffle</a:t>
            </a:r>
          </a:p>
        </p:txBody>
      </p:sp>
      <p:sp>
        <p:nvSpPr>
          <p:cNvPr id="540" name="Shape 540"/>
          <p:cNvSpPr txBox="1"/>
          <p:nvPr/>
        </p:nvSpPr>
        <p:spPr>
          <a:xfrm>
            <a:off x="3292771" y="2460766"/>
            <a:ext cx="2156587" cy="523219"/>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Initiation of Facebook Raffle Campaign. </a:t>
            </a:r>
          </a:p>
        </p:txBody>
      </p:sp>
      <p:sp>
        <p:nvSpPr>
          <p:cNvPr id="541" name="Shape 541"/>
          <p:cNvSpPr txBox="1"/>
          <p:nvPr/>
        </p:nvSpPr>
        <p:spPr>
          <a:xfrm>
            <a:off x="3880585" y="1782792"/>
            <a:ext cx="1568773" cy="523219"/>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Beginning of press releases. </a:t>
            </a:r>
          </a:p>
        </p:txBody>
      </p:sp>
      <p:sp>
        <p:nvSpPr>
          <p:cNvPr id="542" name="Shape 542"/>
          <p:cNvSpPr txBox="1"/>
          <p:nvPr/>
        </p:nvSpPr>
        <p:spPr>
          <a:xfrm>
            <a:off x="5561332" y="1221675"/>
            <a:ext cx="2156587" cy="523219"/>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Beginning of personal outreaches</a:t>
            </a:r>
          </a:p>
        </p:txBody>
      </p:sp>
      <p:sp>
        <p:nvSpPr>
          <p:cNvPr id="543" name="Shape 543"/>
          <p:cNvSpPr txBox="1"/>
          <p:nvPr/>
        </p:nvSpPr>
        <p:spPr>
          <a:xfrm>
            <a:off x="6232421" y="2613475"/>
            <a:ext cx="2156587" cy="738664"/>
          </a:xfrm>
          <a:prstGeom prst="rect">
            <a:avLst/>
          </a:prstGeom>
          <a:solidFill>
            <a:schemeClr val="lt1"/>
          </a:solid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Initiation of Facebook Brand and Publicity Campaign</a:t>
            </a:r>
          </a:p>
        </p:txBody>
      </p:sp>
      <p:pic>
        <p:nvPicPr>
          <p:cNvPr id="544" name="Shape 544"/>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cxnSp>
        <p:nvCxnSpPr>
          <p:cNvPr id="545" name="Shape 545"/>
          <p:cNvCxnSpPr>
            <a:stCxn id="538" idx="2"/>
          </p:cNvCxnSpPr>
          <p:nvPr/>
        </p:nvCxnSpPr>
        <p:spPr>
          <a:xfrm>
            <a:off x="2037698" y="3326525"/>
            <a:ext cx="300" cy="188100"/>
          </a:xfrm>
          <a:prstGeom prst="straightConnector1">
            <a:avLst/>
          </a:prstGeom>
          <a:noFill/>
          <a:ln cap="flat" cmpd="sng" w="25400">
            <a:solidFill>
              <a:schemeClr val="accent1"/>
            </a:solidFill>
            <a:prstDash val="solid"/>
            <a:round/>
            <a:headEnd len="med" w="med" type="none"/>
            <a:tailEnd len="med" w="med" type="none"/>
          </a:ln>
        </p:spPr>
      </p:cxnSp>
      <p:cxnSp>
        <p:nvCxnSpPr>
          <p:cNvPr id="546" name="Shape 546"/>
          <p:cNvCxnSpPr/>
          <p:nvPr/>
        </p:nvCxnSpPr>
        <p:spPr>
          <a:xfrm>
            <a:off x="3391248" y="3326525"/>
            <a:ext cx="317" cy="188104"/>
          </a:xfrm>
          <a:prstGeom prst="straightConnector1">
            <a:avLst/>
          </a:prstGeom>
          <a:noFill/>
          <a:ln cap="flat" cmpd="sng" w="25400">
            <a:solidFill>
              <a:schemeClr val="accent1"/>
            </a:solidFill>
            <a:prstDash val="solid"/>
            <a:round/>
            <a:headEnd len="med" w="med" type="none"/>
            <a:tailEnd len="med" w="med" type="none"/>
          </a:ln>
        </p:spPr>
      </p:cxnSp>
      <p:cxnSp>
        <p:nvCxnSpPr>
          <p:cNvPr id="547" name="Shape 547"/>
          <p:cNvCxnSpPr/>
          <p:nvPr/>
        </p:nvCxnSpPr>
        <p:spPr>
          <a:xfrm>
            <a:off x="5872219" y="1744894"/>
            <a:ext cx="0" cy="1769734"/>
          </a:xfrm>
          <a:prstGeom prst="straightConnector1">
            <a:avLst/>
          </a:prstGeom>
          <a:noFill/>
          <a:ln cap="flat" cmpd="sng" w="25400">
            <a:solidFill>
              <a:schemeClr val="accent1"/>
            </a:solidFill>
            <a:prstDash val="solid"/>
            <a:round/>
            <a:headEnd len="med" w="med" type="none"/>
            <a:tailEnd len="med" w="med" type="none"/>
          </a:ln>
        </p:spPr>
      </p:cxnSp>
      <p:cxnSp>
        <p:nvCxnSpPr>
          <p:cNvPr id="548" name="Shape 548"/>
          <p:cNvCxnSpPr/>
          <p:nvPr/>
        </p:nvCxnSpPr>
        <p:spPr>
          <a:xfrm>
            <a:off x="7043925" y="3352139"/>
            <a:ext cx="317" cy="188104"/>
          </a:xfrm>
          <a:prstGeom prst="straightConnector1">
            <a:avLst/>
          </a:prstGeom>
          <a:noFill/>
          <a:ln cap="flat" cmpd="sng" w="25400">
            <a:solidFill>
              <a:schemeClr val="accent1"/>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Outcomes (First two weeks)</a:t>
            </a:r>
          </a:p>
        </p:txBody>
      </p:sp>
      <p:sp>
        <p:nvSpPr>
          <p:cNvPr id="554" name="Shape 554"/>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5" name="Shape 555"/>
          <p:cNvSpPr/>
          <p:nvPr/>
        </p:nvSpPr>
        <p:spPr>
          <a:xfrm rot="5400000">
            <a:off x="2733730" y="1004370"/>
            <a:ext cx="177986" cy="4068564"/>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56" name="Shape 556"/>
          <p:cNvSpPr txBox="1"/>
          <p:nvPr/>
        </p:nvSpPr>
        <p:spPr>
          <a:xfrm>
            <a:off x="1030657" y="3260581"/>
            <a:ext cx="3630137" cy="95410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10% coupon and exploration campaign generated </a:t>
            </a:r>
            <a:r>
              <a:rPr b="0" i="0" lang="en" sz="1400" u="none" cap="none" strike="noStrike">
                <a:solidFill>
                  <a:srgbClr val="000000"/>
                </a:solidFill>
                <a:highlight>
                  <a:srgbClr val="FFCD00"/>
                </a:highlight>
                <a:latin typeface="Quattrocento"/>
                <a:ea typeface="Quattrocento"/>
                <a:cs typeface="Quattrocento"/>
                <a:sym typeface="Quattrocento"/>
              </a:rPr>
              <a:t>very little clicks </a:t>
            </a:r>
            <a:r>
              <a:rPr b="0" i="0" lang="en" sz="1400" u="none" cap="none" strike="noStrike">
                <a:solidFill>
                  <a:srgbClr val="000000"/>
                </a:solidFill>
                <a:latin typeface="Quattrocento"/>
                <a:ea typeface="Quattrocento"/>
                <a:cs typeface="Quattrocento"/>
                <a:sym typeface="Quattrocento"/>
              </a:rPr>
              <a:t>throughout the first week, illustrating the competitiveness of the NY search market. </a:t>
            </a:r>
          </a:p>
        </p:txBody>
      </p:sp>
      <p:sp>
        <p:nvSpPr>
          <p:cNvPr id="557" name="Shape 557"/>
          <p:cNvSpPr/>
          <p:nvPr/>
        </p:nvSpPr>
        <p:spPr>
          <a:xfrm rot="5400000">
            <a:off x="5658180" y="2153532"/>
            <a:ext cx="196690" cy="1751538"/>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58" name="Shape 558"/>
          <p:cNvSpPr txBox="1"/>
          <p:nvPr/>
        </p:nvSpPr>
        <p:spPr>
          <a:xfrm>
            <a:off x="4857007" y="3192060"/>
            <a:ext cx="2136631" cy="11695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Release of the </a:t>
            </a:r>
            <a:r>
              <a:rPr b="0" i="0" lang="en" sz="1400" u="none" cap="none" strike="noStrike">
                <a:solidFill>
                  <a:srgbClr val="000000"/>
                </a:solidFill>
                <a:highlight>
                  <a:srgbClr val="FFCD00"/>
                </a:highlight>
                <a:latin typeface="Quattrocento"/>
                <a:ea typeface="Quattrocento"/>
                <a:cs typeface="Quattrocento"/>
                <a:sym typeface="Quattrocento"/>
              </a:rPr>
              <a:t>Raffle,</a:t>
            </a:r>
            <a:r>
              <a:rPr b="0" i="0" lang="en" sz="1400" u="none" cap="none" strike="noStrike">
                <a:solidFill>
                  <a:srgbClr val="000000"/>
                </a:solidFill>
                <a:latin typeface="Quattrocento"/>
                <a:ea typeface="Quattrocento"/>
                <a:cs typeface="Quattrocento"/>
                <a:sym typeface="Quattrocento"/>
              </a:rPr>
              <a:t> along with Facebook promotion, generated on average </a:t>
            </a:r>
            <a:r>
              <a:rPr b="0" i="0" lang="en" sz="1400" u="none" cap="none" strike="noStrike">
                <a:solidFill>
                  <a:srgbClr val="000000"/>
                </a:solidFill>
                <a:highlight>
                  <a:srgbClr val="FFCD00"/>
                </a:highlight>
                <a:latin typeface="Quattrocento"/>
                <a:ea typeface="Quattrocento"/>
                <a:cs typeface="Quattrocento"/>
                <a:sym typeface="Quattrocento"/>
              </a:rPr>
              <a:t>10-15 additional clicks </a:t>
            </a:r>
            <a:r>
              <a:rPr b="0" i="0" lang="en" sz="1400" u="none" cap="none" strike="noStrike">
                <a:solidFill>
                  <a:srgbClr val="000000"/>
                </a:solidFill>
                <a:latin typeface="Quattrocento"/>
                <a:ea typeface="Quattrocento"/>
                <a:cs typeface="Quattrocento"/>
                <a:sym typeface="Quattrocento"/>
              </a:rPr>
              <a:t>per day. </a:t>
            </a:r>
          </a:p>
        </p:txBody>
      </p:sp>
      <p:sp>
        <p:nvSpPr>
          <p:cNvPr id="559" name="Shape 559"/>
          <p:cNvSpPr/>
          <p:nvPr/>
        </p:nvSpPr>
        <p:spPr>
          <a:xfrm rot="5400000">
            <a:off x="7445486" y="2215787"/>
            <a:ext cx="190842" cy="1585731"/>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60" name="Shape 560"/>
          <p:cNvSpPr txBox="1"/>
          <p:nvPr/>
        </p:nvSpPr>
        <p:spPr>
          <a:xfrm>
            <a:off x="6993639" y="3148067"/>
            <a:ext cx="2136631" cy="11695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Quattrocento"/>
                <a:ea typeface="Quattrocento"/>
                <a:cs typeface="Quattrocento"/>
                <a:sym typeface="Quattrocento"/>
              </a:rPr>
              <a:t>Starting of the </a:t>
            </a:r>
            <a:r>
              <a:rPr b="0" i="0" lang="en" sz="1400" u="none" cap="none" strike="noStrike">
                <a:solidFill>
                  <a:srgbClr val="000000"/>
                </a:solidFill>
                <a:highlight>
                  <a:srgbClr val="FFCD00"/>
                </a:highlight>
                <a:latin typeface="Quattrocento"/>
                <a:ea typeface="Quattrocento"/>
                <a:cs typeface="Quattrocento"/>
                <a:sym typeface="Quattrocento"/>
              </a:rPr>
              <a:t>press releases</a:t>
            </a:r>
            <a:r>
              <a:rPr b="0" i="0" lang="en" sz="1400" u="none" cap="none" strike="noStrike">
                <a:solidFill>
                  <a:srgbClr val="000000"/>
                </a:solidFill>
                <a:latin typeface="Quattrocento"/>
                <a:ea typeface="Quattrocento"/>
                <a:cs typeface="Quattrocento"/>
                <a:sym typeface="Quattrocento"/>
              </a:rPr>
              <a:t>, along with personal outreaches, generated </a:t>
            </a:r>
            <a:r>
              <a:rPr b="0" i="0" lang="en" sz="1400" u="none" cap="none" strike="noStrike">
                <a:solidFill>
                  <a:srgbClr val="000000"/>
                </a:solidFill>
                <a:highlight>
                  <a:srgbClr val="FFCD00"/>
                </a:highlight>
                <a:latin typeface="Quattrocento"/>
                <a:ea typeface="Quattrocento"/>
                <a:cs typeface="Quattrocento"/>
                <a:sym typeface="Quattrocento"/>
              </a:rPr>
              <a:t>additional 10 clicks per day. </a:t>
            </a:r>
          </a:p>
        </p:txBody>
      </p:sp>
      <p:pic>
        <p:nvPicPr>
          <p:cNvPr id="561" name="Shape 561"/>
          <p:cNvPicPr preferRelativeResize="0"/>
          <p:nvPr/>
        </p:nvPicPr>
        <p:blipFill rotWithShape="1">
          <a:blip r:embed="rId3">
            <a:alphaModFix/>
          </a:blip>
          <a:srcRect b="12958" l="0" r="0" t="0"/>
          <a:stretch/>
        </p:blipFill>
        <p:spPr>
          <a:xfrm flipH="1">
            <a:off x="611558" y="715037"/>
            <a:ext cx="874825" cy="768249"/>
          </a:xfrm>
          <a:prstGeom prst="rect">
            <a:avLst/>
          </a:prstGeom>
          <a:noFill/>
          <a:ln>
            <a:noFill/>
          </a:ln>
        </p:spPr>
      </p:pic>
      <p:pic>
        <p:nvPicPr>
          <p:cNvPr id="562" name="Shape 562"/>
          <p:cNvPicPr preferRelativeResize="0"/>
          <p:nvPr/>
        </p:nvPicPr>
        <p:blipFill rotWithShape="1">
          <a:blip r:embed="rId4">
            <a:alphaModFix/>
          </a:blip>
          <a:srcRect b="0" l="0" r="0" t="0"/>
          <a:stretch/>
        </p:blipFill>
        <p:spPr>
          <a:xfrm>
            <a:off x="0" y="1547700"/>
            <a:ext cx="9130270" cy="11529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AdWords Observations</a:t>
            </a:r>
          </a:p>
        </p:txBody>
      </p:sp>
      <p:sp>
        <p:nvSpPr>
          <p:cNvPr id="568" name="Shape 568"/>
          <p:cNvSpPr txBox="1"/>
          <p:nvPr>
            <p:ph idx="1" type="body"/>
          </p:nvPr>
        </p:nvSpPr>
        <p:spPr>
          <a:xfrm>
            <a:off x="1381250" y="1414590"/>
            <a:ext cx="6809700" cy="1613618"/>
          </a:xfrm>
          <a:prstGeom prst="rect">
            <a:avLst/>
          </a:prstGeom>
          <a:noFill/>
          <a:ln>
            <a:noFill/>
          </a:ln>
        </p:spPr>
        <p:txBody>
          <a:bodyPr anchorCtr="0" anchor="t" bIns="91425" lIns="91425" rIns="91425" tIns="91425">
            <a:noAutofit/>
          </a:bodyPr>
          <a:lstStyle/>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Brand Campaign created </a:t>
            </a:r>
            <a:r>
              <a:rPr b="0" i="0" lang="en" sz="2000" u="none" cap="none" strike="noStrike">
                <a:solidFill>
                  <a:srgbClr val="000000"/>
                </a:solidFill>
                <a:highlight>
                  <a:srgbClr val="FFCD00"/>
                </a:highlight>
                <a:latin typeface="Quattrocento Sans"/>
                <a:ea typeface="Quattrocento Sans"/>
                <a:cs typeface="Quattrocento Sans"/>
                <a:sym typeface="Quattrocento Sans"/>
              </a:rPr>
              <a:t>majority</a:t>
            </a:r>
            <a:r>
              <a:rPr b="0" i="0" lang="en" sz="2000" u="none" cap="none" strike="noStrike">
                <a:solidFill>
                  <a:srgbClr val="000000"/>
                </a:solidFill>
                <a:latin typeface="Quattrocento Sans"/>
                <a:ea typeface="Quattrocento Sans"/>
                <a:cs typeface="Quattrocento Sans"/>
                <a:sym typeface="Quattrocento Sans"/>
              </a:rPr>
              <a:t> of the clicks (over 90%)</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Exploration Campaigns received large amount impression but has </a:t>
            </a:r>
            <a:r>
              <a:rPr b="0" i="0" lang="en" sz="2000" u="none" cap="none" strike="noStrike">
                <a:solidFill>
                  <a:srgbClr val="000000"/>
                </a:solidFill>
                <a:highlight>
                  <a:srgbClr val="FFCD00"/>
                </a:highlight>
                <a:latin typeface="Quattrocento Sans"/>
                <a:ea typeface="Quattrocento Sans"/>
                <a:cs typeface="Quattrocento Sans"/>
                <a:sym typeface="Quattrocento Sans"/>
              </a:rPr>
              <a:t>very few</a:t>
            </a:r>
            <a:r>
              <a:rPr b="0" i="0" lang="en" sz="2000" u="none" cap="none" strike="noStrike">
                <a:solidFill>
                  <a:srgbClr val="000000"/>
                </a:solidFill>
                <a:latin typeface="Quattrocento Sans"/>
                <a:ea typeface="Quattrocento Sans"/>
                <a:cs typeface="Quattrocento Sans"/>
                <a:sym typeface="Quattrocento Sans"/>
              </a:rPr>
              <a:t> clicks (8 clicks)</a:t>
            </a:r>
          </a:p>
        </p:txBody>
      </p:sp>
      <p:grpSp>
        <p:nvGrpSpPr>
          <p:cNvPr id="569" name="Shape 569"/>
          <p:cNvGrpSpPr/>
          <p:nvPr/>
        </p:nvGrpSpPr>
        <p:grpSpPr>
          <a:xfrm>
            <a:off x="916456" y="1019748"/>
            <a:ext cx="214622" cy="214624"/>
            <a:chOff x="2594050" y="1631825"/>
            <a:chExt cx="439624" cy="439625"/>
          </a:xfrm>
        </p:grpSpPr>
        <p:sp>
          <p:nvSpPr>
            <p:cNvPr id="570" name="Shape 570"/>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1" name="Shape 571"/>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2" name="Shape 572"/>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3" name="Shape 573"/>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574" name="Shape 574"/>
          <p:cNvPicPr preferRelativeResize="0"/>
          <p:nvPr/>
        </p:nvPicPr>
        <p:blipFill rotWithShape="1">
          <a:blip r:embed="rId3">
            <a:alphaModFix/>
          </a:blip>
          <a:srcRect b="0" l="0" r="0" t="0"/>
          <a:stretch/>
        </p:blipFill>
        <p:spPr>
          <a:xfrm>
            <a:off x="1852550" y="2750316"/>
            <a:ext cx="5275570" cy="2241796"/>
          </a:xfrm>
          <a:prstGeom prst="rect">
            <a:avLst/>
          </a:prstGeom>
          <a:noFill/>
          <a:ln>
            <a:noFill/>
          </a:ln>
        </p:spPr>
      </p:pic>
      <p:pic>
        <p:nvPicPr>
          <p:cNvPr id="575" name="Shape 575"/>
          <p:cNvPicPr preferRelativeResize="0"/>
          <p:nvPr/>
        </p:nvPicPr>
        <p:blipFill rotWithShape="1">
          <a:blip r:embed="rId4">
            <a:alphaModFix/>
          </a:blip>
          <a:srcRect b="12958" l="0" r="0" t="0"/>
          <a:stretch/>
        </p:blipFill>
        <p:spPr>
          <a:xfrm flipH="1">
            <a:off x="611558" y="715037"/>
            <a:ext cx="874825" cy="7682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9" name="Shape 579"/>
        <p:cNvGrpSpPr/>
        <p:nvPr/>
      </p:nvGrpSpPr>
      <p:grpSpPr>
        <a:xfrm>
          <a:off x="0" y="0"/>
          <a:ext cx="0" cy="0"/>
          <a:chOff x="0" y="0"/>
          <a:chExt cx="0" cy="0"/>
        </a:xfrm>
      </p:grpSpPr>
      <p:sp>
        <p:nvSpPr>
          <p:cNvPr id="580" name="Shape 580"/>
          <p:cNvSpPr txBox="1"/>
          <p:nvPr>
            <p:ph idx="4294967295" type="ctrTitle"/>
          </p:nvPr>
        </p:nvSpPr>
        <p:spPr>
          <a:xfrm>
            <a:off x="700770" y="131693"/>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1" lang="en" sz="4800" u="none" cap="none" strike="noStrike">
                <a:solidFill>
                  <a:srgbClr val="000000"/>
                </a:solidFill>
                <a:latin typeface="Times New Roman"/>
                <a:ea typeface="Times New Roman"/>
                <a:cs typeface="Times New Roman"/>
                <a:sym typeface="Times New Roman"/>
              </a:rPr>
              <a:t>1,306 impressions</a:t>
            </a:r>
          </a:p>
        </p:txBody>
      </p:sp>
      <p:sp>
        <p:nvSpPr>
          <p:cNvPr id="581" name="Shape 581"/>
          <p:cNvSpPr txBox="1"/>
          <p:nvPr>
            <p:ph idx="4294967295" type="ctrTitle"/>
          </p:nvPr>
        </p:nvSpPr>
        <p:spPr>
          <a:xfrm>
            <a:off x="800910" y="2926882"/>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4800" u="none" cap="none" strike="noStrike">
                <a:solidFill>
                  <a:srgbClr val="000000"/>
                </a:solidFill>
                <a:highlight>
                  <a:srgbClr val="FFCD00"/>
                </a:highlight>
                <a:latin typeface="Lora"/>
                <a:ea typeface="Lora"/>
                <a:cs typeface="Lora"/>
                <a:sym typeface="Lora"/>
              </a:rPr>
              <a:t>10% of Revenue Generated</a:t>
            </a:r>
          </a:p>
        </p:txBody>
      </p:sp>
      <p:sp>
        <p:nvSpPr>
          <p:cNvPr id="582" name="Shape 582"/>
          <p:cNvSpPr txBox="1"/>
          <p:nvPr>
            <p:ph idx="4294967295" type="subTitle"/>
          </p:nvPr>
        </p:nvSpPr>
        <p:spPr>
          <a:xfrm>
            <a:off x="640585" y="3695014"/>
            <a:ext cx="7772400"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$1.05 cost per click</a:t>
            </a:r>
          </a:p>
        </p:txBody>
      </p:sp>
      <p:sp>
        <p:nvSpPr>
          <p:cNvPr id="583" name="Shape 583"/>
          <p:cNvSpPr txBox="1"/>
          <p:nvPr>
            <p:ph idx="4294967295" type="ctrTitle"/>
          </p:nvPr>
        </p:nvSpPr>
        <p:spPr>
          <a:xfrm>
            <a:off x="800910" y="1560054"/>
            <a:ext cx="7772400" cy="8948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rgbClr val="000000"/>
              </a:buClr>
              <a:buSzPct val="25000"/>
              <a:buFont typeface="Lora"/>
              <a:buNone/>
            </a:pPr>
            <a:r>
              <a:rPr b="1" i="0" lang="en" sz="4800" u="none" cap="none" strike="noStrike">
                <a:solidFill>
                  <a:srgbClr val="000000"/>
                </a:solidFill>
                <a:latin typeface="Lora"/>
                <a:ea typeface="Lora"/>
                <a:cs typeface="Lora"/>
                <a:sym typeface="Lora"/>
              </a:rPr>
              <a:t>202 clicks</a:t>
            </a:r>
          </a:p>
        </p:txBody>
      </p:sp>
      <p:sp>
        <p:nvSpPr>
          <p:cNvPr id="584" name="Shape 584"/>
          <p:cNvSpPr txBox="1"/>
          <p:nvPr/>
        </p:nvSpPr>
        <p:spPr>
          <a:xfrm>
            <a:off x="2286636" y="1058782"/>
            <a:ext cx="7772400"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11.17% click through rate</a:t>
            </a:r>
          </a:p>
        </p:txBody>
      </p:sp>
      <p:sp>
        <p:nvSpPr>
          <p:cNvPr id="585" name="Shape 585"/>
          <p:cNvSpPr/>
          <p:nvPr/>
        </p:nvSpPr>
        <p:spPr>
          <a:xfrm>
            <a:off x="4505789" y="2377283"/>
            <a:ext cx="362641" cy="409621"/>
          </a:xfrm>
          <a:prstGeom prst="downArrow">
            <a:avLst>
              <a:gd fmla="val 50000" name="adj1"/>
              <a:gd fmla="val 50000" name="adj2"/>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586" name="Shape 586"/>
          <p:cNvSpPr txBox="1"/>
          <p:nvPr/>
        </p:nvSpPr>
        <p:spPr>
          <a:xfrm>
            <a:off x="4708105" y="2323705"/>
            <a:ext cx="3062593" cy="4632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$88 Direct Revenue Generated</a:t>
            </a:r>
          </a:p>
        </p:txBody>
      </p:sp>
      <p:grpSp>
        <p:nvGrpSpPr>
          <p:cNvPr id="587" name="Shape 587"/>
          <p:cNvGrpSpPr/>
          <p:nvPr/>
        </p:nvGrpSpPr>
        <p:grpSpPr>
          <a:xfrm>
            <a:off x="4394254" y="4361804"/>
            <a:ext cx="353135" cy="313735"/>
            <a:chOff x="5292575" y="3681900"/>
            <a:chExt cx="420148" cy="373275"/>
          </a:xfrm>
        </p:grpSpPr>
        <p:sp>
          <p:nvSpPr>
            <p:cNvPr id="588" name="Shape 588"/>
            <p:cNvSpPr/>
            <p:nvPr/>
          </p:nvSpPr>
          <p:spPr>
            <a:xfrm>
              <a:off x="5292575" y="3706875"/>
              <a:ext cx="420148" cy="266698"/>
            </a:xfrm>
            <a:custGeom>
              <a:pathLst>
                <a:path extrusionOk="0" fill="none" h="120000" w="120000">
                  <a:moveTo>
                    <a:pt x="116522" y="0"/>
                  </a:moveTo>
                  <a:lnTo>
                    <a:pt x="3484" y="0"/>
                  </a:lnTo>
                  <a:lnTo>
                    <a:pt x="3484" y="0"/>
                  </a:lnTo>
                  <a:lnTo>
                    <a:pt x="2784" y="0"/>
                  </a:lnTo>
                  <a:lnTo>
                    <a:pt x="2092" y="281"/>
                  </a:lnTo>
                  <a:lnTo>
                    <a:pt x="1399" y="821"/>
                  </a:lnTo>
                  <a:lnTo>
                    <a:pt x="878" y="1642"/>
                  </a:lnTo>
                  <a:lnTo>
                    <a:pt x="528" y="2463"/>
                  </a:lnTo>
                  <a:lnTo>
                    <a:pt x="178" y="3284"/>
                  </a:lnTo>
                  <a:lnTo>
                    <a:pt x="7" y="4386"/>
                  </a:lnTo>
                  <a:lnTo>
                    <a:pt x="7" y="5478"/>
                  </a:lnTo>
                  <a:lnTo>
                    <a:pt x="7" y="114521"/>
                  </a:lnTo>
                  <a:lnTo>
                    <a:pt x="7" y="114521"/>
                  </a:lnTo>
                  <a:lnTo>
                    <a:pt x="7" y="115613"/>
                  </a:lnTo>
                  <a:lnTo>
                    <a:pt x="178" y="116704"/>
                  </a:lnTo>
                  <a:lnTo>
                    <a:pt x="528" y="117525"/>
                  </a:lnTo>
                  <a:lnTo>
                    <a:pt x="878" y="118357"/>
                  </a:lnTo>
                  <a:lnTo>
                    <a:pt x="1399" y="118897"/>
                  </a:lnTo>
                  <a:lnTo>
                    <a:pt x="2092" y="119448"/>
                  </a:lnTo>
                  <a:lnTo>
                    <a:pt x="2784" y="119718"/>
                  </a:lnTo>
                  <a:lnTo>
                    <a:pt x="3484" y="120000"/>
                  </a:lnTo>
                  <a:lnTo>
                    <a:pt x="116522" y="120000"/>
                  </a:lnTo>
                  <a:lnTo>
                    <a:pt x="116522" y="120000"/>
                  </a:lnTo>
                  <a:lnTo>
                    <a:pt x="117215" y="119718"/>
                  </a:lnTo>
                  <a:lnTo>
                    <a:pt x="117907" y="119448"/>
                  </a:lnTo>
                  <a:lnTo>
                    <a:pt x="118607" y="118897"/>
                  </a:lnTo>
                  <a:lnTo>
                    <a:pt x="119128" y="118357"/>
                  </a:lnTo>
                  <a:lnTo>
                    <a:pt x="119478" y="117525"/>
                  </a:lnTo>
                  <a:lnTo>
                    <a:pt x="119821" y="116704"/>
                  </a:lnTo>
                  <a:lnTo>
                    <a:pt x="120000" y="115613"/>
                  </a:lnTo>
                  <a:lnTo>
                    <a:pt x="120000" y="114521"/>
                  </a:lnTo>
                  <a:lnTo>
                    <a:pt x="120000" y="5478"/>
                  </a:lnTo>
                  <a:lnTo>
                    <a:pt x="120000" y="5478"/>
                  </a:lnTo>
                  <a:lnTo>
                    <a:pt x="120000" y="4386"/>
                  </a:lnTo>
                  <a:lnTo>
                    <a:pt x="119821" y="3284"/>
                  </a:lnTo>
                  <a:lnTo>
                    <a:pt x="119478" y="2463"/>
                  </a:lnTo>
                  <a:lnTo>
                    <a:pt x="119128" y="1642"/>
                  </a:lnTo>
                  <a:lnTo>
                    <a:pt x="118607" y="821"/>
                  </a:lnTo>
                  <a:lnTo>
                    <a:pt x="117907" y="281"/>
                  </a:lnTo>
                  <a:lnTo>
                    <a:pt x="117215" y="0"/>
                  </a:lnTo>
                  <a:lnTo>
                    <a:pt x="116522" y="0"/>
                  </a:lnTo>
                  <a:lnTo>
                    <a:pt x="11652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9" name="Shape 589"/>
            <p:cNvSpPr/>
            <p:nvPr/>
          </p:nvSpPr>
          <p:spPr>
            <a:xfrm>
              <a:off x="5490475" y="3681900"/>
              <a:ext cx="24373" cy="25000"/>
            </a:xfrm>
            <a:custGeom>
              <a:pathLst>
                <a:path extrusionOk="0" fill="none" h="120000" w="120000">
                  <a:moveTo>
                    <a:pt x="119876" y="119880"/>
                  </a:moveTo>
                  <a:lnTo>
                    <a:pt x="119876" y="58560"/>
                  </a:lnTo>
                  <a:lnTo>
                    <a:pt x="119876" y="58560"/>
                  </a:lnTo>
                  <a:lnTo>
                    <a:pt x="119876" y="46800"/>
                  </a:lnTo>
                  <a:lnTo>
                    <a:pt x="113969" y="35160"/>
                  </a:lnTo>
                  <a:lnTo>
                    <a:pt x="110892" y="26400"/>
                  </a:lnTo>
                  <a:lnTo>
                    <a:pt x="101907" y="17640"/>
                  </a:lnTo>
                  <a:lnTo>
                    <a:pt x="92923" y="8880"/>
                  </a:lnTo>
                  <a:lnTo>
                    <a:pt x="83938" y="5880"/>
                  </a:lnTo>
                  <a:lnTo>
                    <a:pt x="72000" y="120"/>
                  </a:lnTo>
                  <a:lnTo>
                    <a:pt x="59938" y="120"/>
                  </a:lnTo>
                  <a:lnTo>
                    <a:pt x="59938" y="120"/>
                  </a:lnTo>
                  <a:lnTo>
                    <a:pt x="48000" y="120"/>
                  </a:lnTo>
                  <a:lnTo>
                    <a:pt x="35938" y="5880"/>
                  </a:lnTo>
                  <a:lnTo>
                    <a:pt x="26953" y="8880"/>
                  </a:lnTo>
                  <a:lnTo>
                    <a:pt x="17969" y="17640"/>
                  </a:lnTo>
                  <a:lnTo>
                    <a:pt x="8984" y="26400"/>
                  </a:lnTo>
                  <a:lnTo>
                    <a:pt x="6030" y="35160"/>
                  </a:lnTo>
                  <a:lnTo>
                    <a:pt x="0" y="46800"/>
                  </a:lnTo>
                  <a:lnTo>
                    <a:pt x="0" y="58560"/>
                  </a:lnTo>
                  <a:lnTo>
                    <a:pt x="0" y="11988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0" name="Shape 590"/>
            <p:cNvSpPr/>
            <p:nvPr/>
          </p:nvSpPr>
          <p:spPr>
            <a:xfrm>
              <a:off x="5358350" y="3973550"/>
              <a:ext cx="60900" cy="81625"/>
            </a:xfrm>
            <a:custGeom>
              <a:pathLst>
                <a:path extrusionOk="0" fill="none" h="120000" w="120000">
                  <a:moveTo>
                    <a:pt x="66009" y="36"/>
                  </a:moveTo>
                  <a:lnTo>
                    <a:pt x="2413" y="94015"/>
                  </a:lnTo>
                  <a:lnTo>
                    <a:pt x="2413" y="94015"/>
                  </a:lnTo>
                  <a:lnTo>
                    <a:pt x="1182" y="96698"/>
                  </a:lnTo>
                  <a:lnTo>
                    <a:pt x="0" y="100263"/>
                  </a:lnTo>
                  <a:lnTo>
                    <a:pt x="0" y="103865"/>
                  </a:lnTo>
                  <a:lnTo>
                    <a:pt x="1182" y="107430"/>
                  </a:lnTo>
                  <a:lnTo>
                    <a:pt x="3596" y="110113"/>
                  </a:lnTo>
                  <a:lnTo>
                    <a:pt x="6009" y="113715"/>
                  </a:lnTo>
                  <a:lnTo>
                    <a:pt x="9605" y="115479"/>
                  </a:lnTo>
                  <a:lnTo>
                    <a:pt x="13201" y="118162"/>
                  </a:lnTo>
                  <a:lnTo>
                    <a:pt x="13201" y="118162"/>
                  </a:lnTo>
                  <a:lnTo>
                    <a:pt x="19211" y="119081"/>
                  </a:lnTo>
                  <a:lnTo>
                    <a:pt x="23990" y="119963"/>
                  </a:lnTo>
                  <a:lnTo>
                    <a:pt x="23990" y="119963"/>
                  </a:lnTo>
                  <a:lnTo>
                    <a:pt x="31182" y="119081"/>
                  </a:lnTo>
                  <a:lnTo>
                    <a:pt x="37192" y="117280"/>
                  </a:lnTo>
                  <a:lnTo>
                    <a:pt x="42019" y="113715"/>
                  </a:lnTo>
                  <a:lnTo>
                    <a:pt x="45615" y="110113"/>
                  </a:lnTo>
                  <a:lnTo>
                    <a:pt x="120000" y="36"/>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1" name="Shape 591"/>
            <p:cNvSpPr/>
            <p:nvPr/>
          </p:nvSpPr>
          <p:spPr>
            <a:xfrm>
              <a:off x="5586050" y="3973550"/>
              <a:ext cx="60923" cy="81625"/>
            </a:xfrm>
            <a:custGeom>
              <a:pathLst>
                <a:path extrusionOk="0" fill="none" h="120000" w="120000">
                  <a:moveTo>
                    <a:pt x="49" y="36"/>
                  </a:moveTo>
                  <a:lnTo>
                    <a:pt x="74402" y="110113"/>
                  </a:lnTo>
                  <a:lnTo>
                    <a:pt x="74402" y="110113"/>
                  </a:lnTo>
                  <a:lnTo>
                    <a:pt x="77997" y="113715"/>
                  </a:lnTo>
                  <a:lnTo>
                    <a:pt x="82773" y="117280"/>
                  </a:lnTo>
                  <a:lnTo>
                    <a:pt x="88781" y="119081"/>
                  </a:lnTo>
                  <a:lnTo>
                    <a:pt x="95970" y="119963"/>
                  </a:lnTo>
                  <a:lnTo>
                    <a:pt x="95970" y="119963"/>
                  </a:lnTo>
                  <a:lnTo>
                    <a:pt x="100796" y="119081"/>
                  </a:lnTo>
                  <a:lnTo>
                    <a:pt x="106754" y="118162"/>
                  </a:lnTo>
                  <a:lnTo>
                    <a:pt x="106754" y="118162"/>
                  </a:lnTo>
                  <a:lnTo>
                    <a:pt x="110348" y="115479"/>
                  </a:lnTo>
                  <a:lnTo>
                    <a:pt x="113992" y="113715"/>
                  </a:lnTo>
                  <a:lnTo>
                    <a:pt x="116356" y="110113"/>
                  </a:lnTo>
                  <a:lnTo>
                    <a:pt x="118768" y="107430"/>
                  </a:lnTo>
                  <a:lnTo>
                    <a:pt x="119950" y="103865"/>
                  </a:lnTo>
                  <a:lnTo>
                    <a:pt x="119950" y="100263"/>
                  </a:lnTo>
                  <a:lnTo>
                    <a:pt x="118768" y="96698"/>
                  </a:lnTo>
                  <a:lnTo>
                    <a:pt x="117587" y="94015"/>
                  </a:lnTo>
                  <a:lnTo>
                    <a:pt x="54017" y="36"/>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2" name="Shape 592"/>
            <p:cNvSpPr/>
            <p:nvPr/>
          </p:nvSpPr>
          <p:spPr>
            <a:xfrm>
              <a:off x="5316925" y="3731225"/>
              <a:ext cx="371450" cy="218000"/>
            </a:xfrm>
            <a:custGeom>
              <a:pathLst>
                <a:path extrusionOk="0" fill="none" h="120000" w="120000">
                  <a:moveTo>
                    <a:pt x="8" y="0"/>
                  </a:moveTo>
                  <a:lnTo>
                    <a:pt x="8" y="119986"/>
                  </a:lnTo>
                  <a:lnTo>
                    <a:pt x="119991" y="119986"/>
                  </a:lnTo>
                  <a:lnTo>
                    <a:pt x="119991" y="0"/>
                  </a:lnTo>
                  <a:lnTo>
                    <a:pt x="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3" name="Shape 593"/>
            <p:cNvSpPr/>
            <p:nvPr/>
          </p:nvSpPr>
          <p:spPr>
            <a:xfrm>
              <a:off x="5380250" y="3784800"/>
              <a:ext cx="230200" cy="115725"/>
            </a:xfrm>
            <a:custGeom>
              <a:pathLst>
                <a:path extrusionOk="0" fill="none" h="120000" w="120000">
                  <a:moveTo>
                    <a:pt x="119986" y="25"/>
                  </a:moveTo>
                  <a:lnTo>
                    <a:pt x="67936" y="103564"/>
                  </a:lnTo>
                  <a:lnTo>
                    <a:pt x="67936" y="103564"/>
                  </a:lnTo>
                  <a:lnTo>
                    <a:pt x="66985" y="104834"/>
                  </a:lnTo>
                  <a:lnTo>
                    <a:pt x="66033" y="106079"/>
                  </a:lnTo>
                  <a:lnTo>
                    <a:pt x="64756" y="106727"/>
                  </a:lnTo>
                  <a:lnTo>
                    <a:pt x="63492" y="107349"/>
                  </a:lnTo>
                  <a:lnTo>
                    <a:pt x="62215" y="106727"/>
                  </a:lnTo>
                  <a:lnTo>
                    <a:pt x="60951" y="106079"/>
                  </a:lnTo>
                  <a:lnTo>
                    <a:pt x="60000" y="104834"/>
                  </a:lnTo>
                  <a:lnTo>
                    <a:pt x="59048" y="103564"/>
                  </a:lnTo>
                  <a:lnTo>
                    <a:pt x="33649" y="53039"/>
                  </a:lnTo>
                  <a:lnTo>
                    <a:pt x="13" y="119974"/>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4" name="Shape 594"/>
            <p:cNvSpPr/>
            <p:nvPr/>
          </p:nvSpPr>
          <p:spPr>
            <a:xfrm>
              <a:off x="5547700" y="3779925"/>
              <a:ext cx="68825" cy="68825"/>
            </a:xfrm>
            <a:custGeom>
              <a:pathLst>
                <a:path extrusionOk="0" fill="none" h="120000" w="120000">
                  <a:moveTo>
                    <a:pt x="0" y="43"/>
                  </a:moveTo>
                  <a:lnTo>
                    <a:pt x="98728" y="43"/>
                  </a:lnTo>
                  <a:lnTo>
                    <a:pt x="98728" y="43"/>
                  </a:lnTo>
                  <a:lnTo>
                    <a:pt x="103000" y="43"/>
                  </a:lnTo>
                  <a:lnTo>
                    <a:pt x="107228" y="1089"/>
                  </a:lnTo>
                  <a:lnTo>
                    <a:pt x="110410" y="3225"/>
                  </a:lnTo>
                  <a:lnTo>
                    <a:pt x="113592" y="6407"/>
                  </a:lnTo>
                  <a:lnTo>
                    <a:pt x="116818" y="9589"/>
                  </a:lnTo>
                  <a:lnTo>
                    <a:pt x="118910" y="12771"/>
                  </a:lnTo>
                  <a:lnTo>
                    <a:pt x="120000" y="16999"/>
                  </a:lnTo>
                  <a:lnTo>
                    <a:pt x="120000" y="21271"/>
                  </a:ln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595" name="Shape 595"/>
          <p:cNvSpPr/>
          <p:nvPr/>
        </p:nvSpPr>
        <p:spPr>
          <a:xfrm>
            <a:off x="4526785" y="1107916"/>
            <a:ext cx="362641" cy="409621"/>
          </a:xfrm>
          <a:prstGeom prst="downArrow">
            <a:avLst>
              <a:gd fmla="val 50000" name="adj1"/>
              <a:gd fmla="val 50000" name="adj2"/>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 name="Shape 599"/>
        <p:cNvGrpSpPr/>
        <p:nvPr/>
      </p:nvGrpSpPr>
      <p:grpSpPr>
        <a:xfrm>
          <a:off x="0" y="0"/>
          <a:ext cx="0" cy="0"/>
          <a:chOff x="0" y="0"/>
          <a:chExt cx="0" cy="0"/>
        </a:xfrm>
      </p:grpSpPr>
      <p:sp>
        <p:nvSpPr>
          <p:cNvPr id="600" name="Shape 600"/>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Other Outcomes: Facebook</a:t>
            </a:r>
          </a:p>
        </p:txBody>
      </p:sp>
      <p:sp>
        <p:nvSpPr>
          <p:cNvPr id="601" name="Shape 601"/>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2" name="Shape 602"/>
          <p:cNvSpPr txBox="1"/>
          <p:nvPr/>
        </p:nvSpPr>
        <p:spPr>
          <a:xfrm>
            <a:off x="852554" y="1672408"/>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289 Likes</a:t>
            </a:r>
          </a:p>
        </p:txBody>
      </p:sp>
      <p:sp>
        <p:nvSpPr>
          <p:cNvPr id="603" name="Shape 603"/>
          <p:cNvSpPr txBox="1"/>
          <p:nvPr/>
        </p:nvSpPr>
        <p:spPr>
          <a:xfrm>
            <a:off x="3158446" y="1672408"/>
            <a:ext cx="1545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337 Likes</a:t>
            </a:r>
          </a:p>
        </p:txBody>
      </p:sp>
      <p:sp>
        <p:nvSpPr>
          <p:cNvPr id="604" name="Shape 604"/>
          <p:cNvSpPr/>
          <p:nvPr/>
        </p:nvSpPr>
        <p:spPr>
          <a:xfrm>
            <a:off x="2532446" y="1735691"/>
            <a:ext cx="354404" cy="391533"/>
          </a:xfrm>
          <a:prstGeom prst="rightArrow">
            <a:avLst>
              <a:gd fmla="val 50000" name="adj1"/>
              <a:gd fmla="val 50000" name="adj2"/>
            </a:avLst>
          </a:prstGeom>
          <a:solidFill>
            <a:srgbClr val="FFC000"/>
          </a:solidFill>
          <a:ln cap="flat" cmpd="sng" w="25400">
            <a:solidFill>
              <a:srgbClr val="2A5E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605" name="Shape 605"/>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pic>
        <p:nvPicPr>
          <p:cNvPr id="606" name="Shape 606"/>
          <p:cNvPicPr preferRelativeResize="0"/>
          <p:nvPr/>
        </p:nvPicPr>
        <p:blipFill rotWithShape="1">
          <a:blip r:embed="rId4">
            <a:alphaModFix/>
          </a:blip>
          <a:srcRect b="0" l="0" r="0" t="0"/>
          <a:stretch/>
        </p:blipFill>
        <p:spPr>
          <a:xfrm>
            <a:off x="5329773" y="2550426"/>
            <a:ext cx="3408131" cy="1696355"/>
          </a:xfrm>
          <a:prstGeom prst="rect">
            <a:avLst/>
          </a:prstGeom>
          <a:noFill/>
          <a:ln>
            <a:noFill/>
          </a:ln>
        </p:spPr>
      </p:pic>
      <p:pic>
        <p:nvPicPr>
          <p:cNvPr id="607" name="Shape 607"/>
          <p:cNvPicPr preferRelativeResize="0"/>
          <p:nvPr/>
        </p:nvPicPr>
        <p:blipFill rotWithShape="1">
          <a:blip r:embed="rId5">
            <a:alphaModFix/>
          </a:blip>
          <a:srcRect b="0" l="0" r="0" t="0"/>
          <a:stretch/>
        </p:blipFill>
        <p:spPr>
          <a:xfrm>
            <a:off x="852554" y="2527276"/>
            <a:ext cx="3714187" cy="1959006"/>
          </a:xfrm>
          <a:prstGeom prst="rect">
            <a:avLst/>
          </a:prstGeom>
          <a:noFill/>
          <a:ln>
            <a:noFill/>
          </a:ln>
        </p:spPr>
      </p:pic>
      <p:sp>
        <p:nvSpPr>
          <p:cNvPr id="608" name="Shape 608"/>
          <p:cNvSpPr txBox="1"/>
          <p:nvPr/>
        </p:nvSpPr>
        <p:spPr>
          <a:xfrm>
            <a:off x="5723903" y="1672408"/>
            <a:ext cx="3142302"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10000+ Post Reach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1381250" y="922675"/>
            <a:ext cx="42101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Client Background: A Young, Talented Team with a Novel Idea</a:t>
            </a:r>
          </a:p>
        </p:txBody>
      </p:sp>
      <p:sp>
        <p:nvSpPr>
          <p:cNvPr id="132" name="Shape 132"/>
          <p:cNvSpPr txBox="1"/>
          <p:nvPr>
            <p:ph idx="1" type="body"/>
          </p:nvPr>
        </p:nvSpPr>
        <p:spPr>
          <a:xfrm>
            <a:off x="847250" y="1663075"/>
            <a:ext cx="3821400" cy="3384300"/>
          </a:xfrm>
          <a:prstGeom prst="rect">
            <a:avLst/>
          </a:prstGeom>
          <a:noFill/>
          <a:ln>
            <a:noFill/>
          </a:ln>
        </p:spPr>
        <p:txBody>
          <a:bodyPr anchorCtr="0" anchor="t" bIns="91425" lIns="91425" rIns="91425" tIns="91425">
            <a:noAutofit/>
          </a:bodyPr>
          <a:lstStyle/>
          <a:p>
            <a:pPr indent="-342900" lvl="0" marL="457200" marR="0" rtl="0" algn="l">
              <a:lnSpc>
                <a:spcPct val="90000"/>
              </a:lnSpc>
              <a:spcBef>
                <a:spcPts val="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Startup based in New York City</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Started by Tony (McKinsey Consultant) and Eric (Controller at startup)</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Started out selling only 1 product </a:t>
            </a:r>
          </a:p>
          <a:p>
            <a:pPr indent="-342900" lvl="0" marL="457200" marR="0" rtl="0" algn="l">
              <a:lnSpc>
                <a:spcPct val="90000"/>
              </a:lnSpc>
              <a:spcBef>
                <a:spcPts val="1000"/>
              </a:spcBef>
              <a:spcAft>
                <a:spcPts val="0"/>
              </a:spcAft>
              <a:buClr>
                <a:srgbClr val="FFC0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Sold only about 15-20 soups a week, priced at $8 each</a:t>
            </a:r>
          </a:p>
          <a:p>
            <a:pPr indent="12700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33" name="Shape 133"/>
          <p:cNvPicPr preferRelativeResize="0"/>
          <p:nvPr/>
        </p:nvPicPr>
        <p:blipFill rotWithShape="1">
          <a:blip r:embed="rId3">
            <a:alphaModFix/>
          </a:blip>
          <a:srcRect b="0" l="0" r="0" t="0"/>
          <a:stretch/>
        </p:blipFill>
        <p:spPr>
          <a:xfrm>
            <a:off x="6982435" y="1531175"/>
            <a:ext cx="2047873" cy="3038475"/>
          </a:xfrm>
          <a:prstGeom prst="rect">
            <a:avLst/>
          </a:prstGeom>
          <a:noFill/>
          <a:ln>
            <a:noFill/>
          </a:ln>
        </p:spPr>
      </p:pic>
      <p:pic>
        <p:nvPicPr>
          <p:cNvPr id="134" name="Shape 134"/>
          <p:cNvPicPr preferRelativeResize="0"/>
          <p:nvPr/>
        </p:nvPicPr>
        <p:blipFill rotWithShape="1">
          <a:blip r:embed="rId4">
            <a:alphaModFix/>
          </a:blip>
          <a:srcRect b="0" l="0" r="0" t="0"/>
          <a:stretch/>
        </p:blipFill>
        <p:spPr>
          <a:xfrm>
            <a:off x="5039350" y="1545475"/>
            <a:ext cx="1943100" cy="3009899"/>
          </a:xfrm>
          <a:prstGeom prst="rect">
            <a:avLst/>
          </a:prstGeom>
          <a:noFill/>
          <a:ln>
            <a:noFill/>
          </a:ln>
        </p:spPr>
      </p:pic>
      <p:pic>
        <p:nvPicPr>
          <p:cNvPr id="135" name="Shape 135"/>
          <p:cNvPicPr preferRelativeResize="0"/>
          <p:nvPr/>
        </p:nvPicPr>
        <p:blipFill rotWithShape="1">
          <a:blip r:embed="rId5">
            <a:alphaModFix/>
          </a:blip>
          <a:srcRect b="12958" l="0" r="0" t="0"/>
          <a:stretch/>
        </p:blipFill>
        <p:spPr>
          <a:xfrm flipH="1">
            <a:off x="620345" y="685091"/>
            <a:ext cx="874825" cy="768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ph type="title"/>
          </p:nvPr>
        </p:nvSpPr>
        <p:spPr>
          <a:xfrm>
            <a:off x="1381250" y="871566"/>
            <a:ext cx="4342654"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Other Outcomes: Web Metrics</a:t>
            </a:r>
          </a:p>
        </p:txBody>
      </p:sp>
      <p:sp>
        <p:nvSpPr>
          <p:cNvPr id="614" name="Shape 614"/>
          <p:cNvSpPr/>
          <p:nvPr/>
        </p:nvSpPr>
        <p:spPr>
          <a:xfrm>
            <a:off x="852554" y="962370"/>
            <a:ext cx="356202" cy="356202"/>
          </a:xfrm>
          <a:custGeom>
            <a:pathLst>
              <a:path extrusionOk="0" fill="none" h="120000" w="120000">
                <a:moveTo>
                  <a:pt x="114485" y="49657"/>
                </a:moveTo>
                <a:lnTo>
                  <a:pt x="102069" y="48277"/>
                </a:lnTo>
                <a:lnTo>
                  <a:pt x="102069" y="48277"/>
                </a:lnTo>
                <a:lnTo>
                  <a:pt x="101382" y="45863"/>
                </a:lnTo>
                <a:lnTo>
                  <a:pt x="100342" y="43279"/>
                </a:lnTo>
                <a:lnTo>
                  <a:pt x="99308" y="40865"/>
                </a:lnTo>
                <a:lnTo>
                  <a:pt x="98105" y="38452"/>
                </a:lnTo>
                <a:lnTo>
                  <a:pt x="105863" y="28796"/>
                </a:lnTo>
                <a:lnTo>
                  <a:pt x="105863" y="28796"/>
                </a:lnTo>
                <a:lnTo>
                  <a:pt x="106380" y="27763"/>
                </a:lnTo>
                <a:lnTo>
                  <a:pt x="106727" y="26729"/>
                </a:lnTo>
                <a:lnTo>
                  <a:pt x="107067" y="25696"/>
                </a:lnTo>
                <a:lnTo>
                  <a:pt x="107067" y="24662"/>
                </a:lnTo>
                <a:lnTo>
                  <a:pt x="106897" y="23452"/>
                </a:lnTo>
                <a:lnTo>
                  <a:pt x="106550" y="22418"/>
                </a:lnTo>
                <a:lnTo>
                  <a:pt x="106033" y="21385"/>
                </a:lnTo>
                <a:lnTo>
                  <a:pt x="105346" y="20521"/>
                </a:lnTo>
                <a:lnTo>
                  <a:pt x="99485" y="14660"/>
                </a:lnTo>
                <a:lnTo>
                  <a:pt x="99485" y="14660"/>
                </a:lnTo>
                <a:lnTo>
                  <a:pt x="98621" y="13973"/>
                </a:lnTo>
                <a:lnTo>
                  <a:pt x="97588" y="13456"/>
                </a:lnTo>
                <a:lnTo>
                  <a:pt x="96554" y="13109"/>
                </a:lnTo>
                <a:lnTo>
                  <a:pt x="95344" y="12932"/>
                </a:lnTo>
                <a:lnTo>
                  <a:pt x="94310" y="12932"/>
                </a:lnTo>
                <a:lnTo>
                  <a:pt x="93277" y="13279"/>
                </a:lnTo>
                <a:lnTo>
                  <a:pt x="92243" y="13626"/>
                </a:lnTo>
                <a:lnTo>
                  <a:pt x="91210" y="14313"/>
                </a:lnTo>
                <a:lnTo>
                  <a:pt x="81554" y="21901"/>
                </a:lnTo>
                <a:lnTo>
                  <a:pt x="81554" y="21901"/>
                </a:lnTo>
                <a:lnTo>
                  <a:pt x="79141" y="20691"/>
                </a:lnTo>
                <a:lnTo>
                  <a:pt x="76727" y="19657"/>
                </a:lnTo>
                <a:lnTo>
                  <a:pt x="74136" y="18624"/>
                </a:lnTo>
                <a:lnTo>
                  <a:pt x="71729" y="17937"/>
                </a:lnTo>
                <a:lnTo>
                  <a:pt x="70349" y="5521"/>
                </a:lnTo>
                <a:lnTo>
                  <a:pt x="70349" y="5521"/>
                </a:lnTo>
                <a:lnTo>
                  <a:pt x="70002" y="4487"/>
                </a:lnTo>
                <a:lnTo>
                  <a:pt x="69655" y="3454"/>
                </a:lnTo>
                <a:lnTo>
                  <a:pt x="68968" y="2420"/>
                </a:lnTo>
                <a:lnTo>
                  <a:pt x="68275" y="1727"/>
                </a:lnTo>
                <a:lnTo>
                  <a:pt x="67241" y="1040"/>
                </a:lnTo>
                <a:lnTo>
                  <a:pt x="66385" y="523"/>
                </a:lnTo>
                <a:lnTo>
                  <a:pt x="65344" y="176"/>
                </a:lnTo>
                <a:lnTo>
                  <a:pt x="64141" y="7"/>
                </a:lnTo>
                <a:lnTo>
                  <a:pt x="55865" y="7"/>
                </a:lnTo>
                <a:lnTo>
                  <a:pt x="55865" y="7"/>
                </a:lnTo>
                <a:lnTo>
                  <a:pt x="54655" y="176"/>
                </a:lnTo>
                <a:lnTo>
                  <a:pt x="53621" y="523"/>
                </a:lnTo>
                <a:lnTo>
                  <a:pt x="52758" y="1040"/>
                </a:lnTo>
                <a:lnTo>
                  <a:pt x="51724" y="1727"/>
                </a:lnTo>
                <a:lnTo>
                  <a:pt x="51038" y="2420"/>
                </a:lnTo>
                <a:lnTo>
                  <a:pt x="50344" y="3454"/>
                </a:lnTo>
                <a:lnTo>
                  <a:pt x="50004" y="4487"/>
                </a:lnTo>
                <a:lnTo>
                  <a:pt x="49657" y="5521"/>
                </a:lnTo>
                <a:lnTo>
                  <a:pt x="48277" y="17937"/>
                </a:lnTo>
                <a:lnTo>
                  <a:pt x="48277" y="17937"/>
                </a:lnTo>
                <a:lnTo>
                  <a:pt x="45863" y="18624"/>
                </a:lnTo>
                <a:lnTo>
                  <a:pt x="43279" y="19657"/>
                </a:lnTo>
                <a:lnTo>
                  <a:pt x="40865" y="20691"/>
                </a:lnTo>
                <a:lnTo>
                  <a:pt x="38452" y="21901"/>
                </a:lnTo>
                <a:lnTo>
                  <a:pt x="28796" y="14313"/>
                </a:lnTo>
                <a:lnTo>
                  <a:pt x="28796" y="14313"/>
                </a:lnTo>
                <a:lnTo>
                  <a:pt x="27763" y="13626"/>
                </a:lnTo>
                <a:lnTo>
                  <a:pt x="26729" y="13279"/>
                </a:lnTo>
                <a:lnTo>
                  <a:pt x="25696" y="12932"/>
                </a:lnTo>
                <a:lnTo>
                  <a:pt x="24662" y="12932"/>
                </a:lnTo>
                <a:lnTo>
                  <a:pt x="23452" y="13109"/>
                </a:lnTo>
                <a:lnTo>
                  <a:pt x="22418" y="13456"/>
                </a:lnTo>
                <a:lnTo>
                  <a:pt x="21385" y="13973"/>
                </a:lnTo>
                <a:lnTo>
                  <a:pt x="20521" y="14660"/>
                </a:lnTo>
                <a:lnTo>
                  <a:pt x="14660" y="20521"/>
                </a:lnTo>
                <a:lnTo>
                  <a:pt x="14660" y="20521"/>
                </a:lnTo>
                <a:lnTo>
                  <a:pt x="13973" y="21385"/>
                </a:lnTo>
                <a:lnTo>
                  <a:pt x="13456" y="22418"/>
                </a:lnTo>
                <a:lnTo>
                  <a:pt x="13109" y="23452"/>
                </a:lnTo>
                <a:lnTo>
                  <a:pt x="12932" y="24662"/>
                </a:lnTo>
                <a:lnTo>
                  <a:pt x="12932" y="25696"/>
                </a:lnTo>
                <a:lnTo>
                  <a:pt x="13279" y="26729"/>
                </a:lnTo>
                <a:lnTo>
                  <a:pt x="13626" y="27763"/>
                </a:lnTo>
                <a:lnTo>
                  <a:pt x="14313" y="28796"/>
                </a:lnTo>
                <a:lnTo>
                  <a:pt x="21901" y="38452"/>
                </a:lnTo>
                <a:lnTo>
                  <a:pt x="21901" y="38452"/>
                </a:lnTo>
                <a:lnTo>
                  <a:pt x="20691" y="40865"/>
                </a:lnTo>
                <a:lnTo>
                  <a:pt x="19657" y="43279"/>
                </a:lnTo>
                <a:lnTo>
                  <a:pt x="18624" y="45863"/>
                </a:lnTo>
                <a:lnTo>
                  <a:pt x="17937" y="48277"/>
                </a:lnTo>
                <a:lnTo>
                  <a:pt x="5521" y="49657"/>
                </a:lnTo>
                <a:lnTo>
                  <a:pt x="5521" y="49657"/>
                </a:lnTo>
                <a:lnTo>
                  <a:pt x="4487" y="50004"/>
                </a:lnTo>
                <a:lnTo>
                  <a:pt x="3454" y="50344"/>
                </a:lnTo>
                <a:lnTo>
                  <a:pt x="2420" y="51038"/>
                </a:lnTo>
                <a:lnTo>
                  <a:pt x="1727" y="51724"/>
                </a:lnTo>
                <a:lnTo>
                  <a:pt x="1040" y="52758"/>
                </a:lnTo>
                <a:lnTo>
                  <a:pt x="523" y="53621"/>
                </a:lnTo>
                <a:lnTo>
                  <a:pt x="176" y="54655"/>
                </a:lnTo>
                <a:lnTo>
                  <a:pt x="7" y="55865"/>
                </a:lnTo>
                <a:lnTo>
                  <a:pt x="7" y="64141"/>
                </a:lnTo>
                <a:lnTo>
                  <a:pt x="7" y="64141"/>
                </a:lnTo>
                <a:lnTo>
                  <a:pt x="176" y="65344"/>
                </a:lnTo>
                <a:lnTo>
                  <a:pt x="523" y="66378"/>
                </a:lnTo>
                <a:lnTo>
                  <a:pt x="1040" y="67241"/>
                </a:lnTo>
                <a:lnTo>
                  <a:pt x="1727" y="68275"/>
                </a:lnTo>
                <a:lnTo>
                  <a:pt x="2420" y="68968"/>
                </a:lnTo>
                <a:lnTo>
                  <a:pt x="3454" y="69655"/>
                </a:lnTo>
                <a:lnTo>
                  <a:pt x="4487" y="70002"/>
                </a:lnTo>
                <a:lnTo>
                  <a:pt x="5521" y="70349"/>
                </a:lnTo>
                <a:lnTo>
                  <a:pt x="17937" y="71722"/>
                </a:lnTo>
                <a:lnTo>
                  <a:pt x="17937" y="71722"/>
                </a:lnTo>
                <a:lnTo>
                  <a:pt x="18624" y="74136"/>
                </a:lnTo>
                <a:lnTo>
                  <a:pt x="19657" y="76727"/>
                </a:lnTo>
                <a:lnTo>
                  <a:pt x="20691" y="79141"/>
                </a:lnTo>
                <a:lnTo>
                  <a:pt x="21901" y="81554"/>
                </a:lnTo>
                <a:lnTo>
                  <a:pt x="14313" y="91210"/>
                </a:lnTo>
                <a:lnTo>
                  <a:pt x="14313" y="91210"/>
                </a:lnTo>
                <a:lnTo>
                  <a:pt x="13626" y="92243"/>
                </a:lnTo>
                <a:lnTo>
                  <a:pt x="13279" y="93277"/>
                </a:lnTo>
                <a:lnTo>
                  <a:pt x="12932" y="94310"/>
                </a:lnTo>
                <a:lnTo>
                  <a:pt x="12932" y="95344"/>
                </a:lnTo>
                <a:lnTo>
                  <a:pt x="13109" y="96554"/>
                </a:lnTo>
                <a:lnTo>
                  <a:pt x="13456" y="97588"/>
                </a:lnTo>
                <a:lnTo>
                  <a:pt x="13973" y="98621"/>
                </a:lnTo>
                <a:lnTo>
                  <a:pt x="14660" y="99485"/>
                </a:lnTo>
                <a:lnTo>
                  <a:pt x="20521" y="105346"/>
                </a:lnTo>
                <a:lnTo>
                  <a:pt x="20521" y="105346"/>
                </a:lnTo>
                <a:lnTo>
                  <a:pt x="21385" y="106033"/>
                </a:lnTo>
                <a:lnTo>
                  <a:pt x="22418" y="106550"/>
                </a:lnTo>
                <a:lnTo>
                  <a:pt x="23452" y="106897"/>
                </a:lnTo>
                <a:lnTo>
                  <a:pt x="24662" y="107067"/>
                </a:lnTo>
                <a:lnTo>
                  <a:pt x="25696" y="107067"/>
                </a:lnTo>
                <a:lnTo>
                  <a:pt x="26729" y="106727"/>
                </a:lnTo>
                <a:lnTo>
                  <a:pt x="27763" y="106380"/>
                </a:lnTo>
                <a:lnTo>
                  <a:pt x="28796" y="105863"/>
                </a:lnTo>
                <a:lnTo>
                  <a:pt x="38452" y="98105"/>
                </a:lnTo>
                <a:lnTo>
                  <a:pt x="38452" y="98105"/>
                </a:lnTo>
                <a:lnTo>
                  <a:pt x="40865" y="99308"/>
                </a:lnTo>
                <a:lnTo>
                  <a:pt x="43279" y="100342"/>
                </a:lnTo>
                <a:lnTo>
                  <a:pt x="45863" y="101382"/>
                </a:lnTo>
                <a:lnTo>
                  <a:pt x="48277" y="102069"/>
                </a:lnTo>
                <a:lnTo>
                  <a:pt x="49657" y="114485"/>
                </a:lnTo>
                <a:lnTo>
                  <a:pt x="49657" y="114485"/>
                </a:lnTo>
                <a:lnTo>
                  <a:pt x="50004" y="115519"/>
                </a:lnTo>
                <a:lnTo>
                  <a:pt x="50344" y="116552"/>
                </a:lnTo>
                <a:lnTo>
                  <a:pt x="51038" y="117586"/>
                </a:lnTo>
                <a:lnTo>
                  <a:pt x="51724" y="118272"/>
                </a:lnTo>
                <a:lnTo>
                  <a:pt x="52758" y="118966"/>
                </a:lnTo>
                <a:lnTo>
                  <a:pt x="53621" y="119483"/>
                </a:lnTo>
                <a:lnTo>
                  <a:pt x="54655" y="119830"/>
                </a:lnTo>
                <a:lnTo>
                  <a:pt x="55865" y="120000"/>
                </a:lnTo>
                <a:lnTo>
                  <a:pt x="64141" y="120000"/>
                </a:lnTo>
                <a:lnTo>
                  <a:pt x="64141" y="120000"/>
                </a:lnTo>
                <a:lnTo>
                  <a:pt x="65344" y="119830"/>
                </a:lnTo>
                <a:lnTo>
                  <a:pt x="66385" y="119483"/>
                </a:lnTo>
                <a:lnTo>
                  <a:pt x="67241" y="118966"/>
                </a:lnTo>
                <a:lnTo>
                  <a:pt x="68275" y="118272"/>
                </a:lnTo>
                <a:lnTo>
                  <a:pt x="68968" y="117586"/>
                </a:lnTo>
                <a:lnTo>
                  <a:pt x="69655" y="116552"/>
                </a:lnTo>
                <a:lnTo>
                  <a:pt x="70002" y="115519"/>
                </a:lnTo>
                <a:lnTo>
                  <a:pt x="70349" y="114485"/>
                </a:lnTo>
                <a:lnTo>
                  <a:pt x="71729" y="102069"/>
                </a:lnTo>
                <a:lnTo>
                  <a:pt x="71729" y="102069"/>
                </a:lnTo>
                <a:lnTo>
                  <a:pt x="74136" y="101382"/>
                </a:lnTo>
                <a:lnTo>
                  <a:pt x="76727" y="100342"/>
                </a:lnTo>
                <a:lnTo>
                  <a:pt x="79141" y="99308"/>
                </a:lnTo>
                <a:lnTo>
                  <a:pt x="81554" y="98105"/>
                </a:lnTo>
                <a:lnTo>
                  <a:pt x="91210" y="105863"/>
                </a:lnTo>
                <a:lnTo>
                  <a:pt x="91210" y="105863"/>
                </a:lnTo>
                <a:lnTo>
                  <a:pt x="92243" y="106380"/>
                </a:lnTo>
                <a:lnTo>
                  <a:pt x="93277" y="106727"/>
                </a:lnTo>
                <a:lnTo>
                  <a:pt x="94310" y="107067"/>
                </a:lnTo>
                <a:lnTo>
                  <a:pt x="95344" y="107067"/>
                </a:lnTo>
                <a:lnTo>
                  <a:pt x="96554" y="106897"/>
                </a:lnTo>
                <a:lnTo>
                  <a:pt x="97588" y="106550"/>
                </a:lnTo>
                <a:lnTo>
                  <a:pt x="98621" y="106033"/>
                </a:lnTo>
                <a:lnTo>
                  <a:pt x="99485" y="105346"/>
                </a:lnTo>
                <a:lnTo>
                  <a:pt x="105346" y="99485"/>
                </a:lnTo>
                <a:lnTo>
                  <a:pt x="105346" y="99485"/>
                </a:lnTo>
                <a:lnTo>
                  <a:pt x="106033" y="98621"/>
                </a:lnTo>
                <a:lnTo>
                  <a:pt x="106550" y="97588"/>
                </a:lnTo>
                <a:lnTo>
                  <a:pt x="106897" y="96554"/>
                </a:lnTo>
                <a:lnTo>
                  <a:pt x="107067" y="95344"/>
                </a:lnTo>
                <a:lnTo>
                  <a:pt x="107067" y="94310"/>
                </a:lnTo>
                <a:lnTo>
                  <a:pt x="106727" y="93277"/>
                </a:lnTo>
                <a:lnTo>
                  <a:pt x="106380" y="92243"/>
                </a:lnTo>
                <a:lnTo>
                  <a:pt x="105863" y="91210"/>
                </a:lnTo>
                <a:lnTo>
                  <a:pt x="98105" y="81554"/>
                </a:lnTo>
                <a:lnTo>
                  <a:pt x="98105" y="81554"/>
                </a:lnTo>
                <a:lnTo>
                  <a:pt x="99308" y="79141"/>
                </a:lnTo>
                <a:lnTo>
                  <a:pt x="100342" y="76727"/>
                </a:lnTo>
                <a:lnTo>
                  <a:pt x="101382" y="74136"/>
                </a:lnTo>
                <a:lnTo>
                  <a:pt x="102069" y="71722"/>
                </a:lnTo>
                <a:lnTo>
                  <a:pt x="114485" y="70349"/>
                </a:lnTo>
                <a:lnTo>
                  <a:pt x="114485" y="70349"/>
                </a:lnTo>
                <a:lnTo>
                  <a:pt x="115519" y="70002"/>
                </a:lnTo>
                <a:lnTo>
                  <a:pt x="116552" y="69655"/>
                </a:lnTo>
                <a:lnTo>
                  <a:pt x="117586" y="68968"/>
                </a:lnTo>
                <a:lnTo>
                  <a:pt x="118272" y="68275"/>
                </a:lnTo>
                <a:lnTo>
                  <a:pt x="118966" y="67241"/>
                </a:lnTo>
                <a:lnTo>
                  <a:pt x="119483" y="66378"/>
                </a:lnTo>
                <a:lnTo>
                  <a:pt x="119830" y="65344"/>
                </a:lnTo>
                <a:lnTo>
                  <a:pt x="120000" y="64141"/>
                </a:lnTo>
                <a:lnTo>
                  <a:pt x="120000" y="55865"/>
                </a:lnTo>
                <a:lnTo>
                  <a:pt x="120000" y="55865"/>
                </a:lnTo>
                <a:lnTo>
                  <a:pt x="119830" y="54655"/>
                </a:lnTo>
                <a:lnTo>
                  <a:pt x="119483" y="53621"/>
                </a:lnTo>
                <a:lnTo>
                  <a:pt x="118966" y="52758"/>
                </a:lnTo>
                <a:lnTo>
                  <a:pt x="118272" y="51724"/>
                </a:lnTo>
                <a:lnTo>
                  <a:pt x="117586" y="51038"/>
                </a:lnTo>
                <a:lnTo>
                  <a:pt x="116552" y="50344"/>
                </a:lnTo>
                <a:lnTo>
                  <a:pt x="115519" y="50004"/>
                </a:lnTo>
                <a:lnTo>
                  <a:pt x="114485" y="49657"/>
                </a:lnTo>
                <a:lnTo>
                  <a:pt x="114485" y="49657"/>
                </a:lnTo>
                <a:close/>
                <a:moveTo>
                  <a:pt x="73796" y="73796"/>
                </a:moveTo>
                <a:lnTo>
                  <a:pt x="73796" y="73796"/>
                </a:lnTo>
                <a:lnTo>
                  <a:pt x="72246" y="75176"/>
                </a:lnTo>
                <a:lnTo>
                  <a:pt x="70689" y="76210"/>
                </a:lnTo>
                <a:lnTo>
                  <a:pt x="69138" y="77243"/>
                </a:lnTo>
                <a:lnTo>
                  <a:pt x="67418" y="78107"/>
                </a:lnTo>
                <a:lnTo>
                  <a:pt x="65521" y="78624"/>
                </a:lnTo>
                <a:lnTo>
                  <a:pt x="63794" y="79141"/>
                </a:lnTo>
                <a:lnTo>
                  <a:pt x="61897" y="79480"/>
                </a:lnTo>
                <a:lnTo>
                  <a:pt x="60000" y="79480"/>
                </a:lnTo>
                <a:lnTo>
                  <a:pt x="58102" y="79480"/>
                </a:lnTo>
                <a:lnTo>
                  <a:pt x="56212" y="79141"/>
                </a:lnTo>
                <a:lnTo>
                  <a:pt x="54485" y="78624"/>
                </a:lnTo>
                <a:lnTo>
                  <a:pt x="52588" y="78107"/>
                </a:lnTo>
                <a:lnTo>
                  <a:pt x="50868" y="77243"/>
                </a:lnTo>
                <a:lnTo>
                  <a:pt x="49310" y="76210"/>
                </a:lnTo>
                <a:lnTo>
                  <a:pt x="47760" y="75176"/>
                </a:lnTo>
                <a:lnTo>
                  <a:pt x="46210" y="73796"/>
                </a:lnTo>
                <a:lnTo>
                  <a:pt x="46210" y="73796"/>
                </a:lnTo>
                <a:lnTo>
                  <a:pt x="44830" y="72246"/>
                </a:lnTo>
                <a:lnTo>
                  <a:pt x="43796" y="70689"/>
                </a:lnTo>
                <a:lnTo>
                  <a:pt x="42763" y="69138"/>
                </a:lnTo>
                <a:lnTo>
                  <a:pt x="41899" y="67418"/>
                </a:lnTo>
                <a:lnTo>
                  <a:pt x="41382" y="65521"/>
                </a:lnTo>
                <a:lnTo>
                  <a:pt x="40865" y="63794"/>
                </a:lnTo>
                <a:lnTo>
                  <a:pt x="40519" y="61897"/>
                </a:lnTo>
                <a:lnTo>
                  <a:pt x="40519" y="60000"/>
                </a:lnTo>
                <a:lnTo>
                  <a:pt x="40519" y="58102"/>
                </a:lnTo>
                <a:lnTo>
                  <a:pt x="40865" y="56212"/>
                </a:lnTo>
                <a:lnTo>
                  <a:pt x="41382" y="54485"/>
                </a:lnTo>
                <a:lnTo>
                  <a:pt x="41899" y="52588"/>
                </a:lnTo>
                <a:lnTo>
                  <a:pt x="42763" y="50868"/>
                </a:lnTo>
                <a:lnTo>
                  <a:pt x="43796" y="49310"/>
                </a:lnTo>
                <a:lnTo>
                  <a:pt x="44830" y="47760"/>
                </a:lnTo>
                <a:lnTo>
                  <a:pt x="46210" y="46210"/>
                </a:lnTo>
                <a:lnTo>
                  <a:pt x="46210" y="46210"/>
                </a:lnTo>
                <a:lnTo>
                  <a:pt x="47760" y="44830"/>
                </a:lnTo>
                <a:lnTo>
                  <a:pt x="49310" y="43796"/>
                </a:lnTo>
                <a:lnTo>
                  <a:pt x="50868" y="42763"/>
                </a:lnTo>
                <a:lnTo>
                  <a:pt x="52588" y="41899"/>
                </a:lnTo>
                <a:lnTo>
                  <a:pt x="54485" y="41382"/>
                </a:lnTo>
                <a:lnTo>
                  <a:pt x="56212" y="40865"/>
                </a:lnTo>
                <a:lnTo>
                  <a:pt x="58102" y="40519"/>
                </a:lnTo>
                <a:lnTo>
                  <a:pt x="60000" y="40519"/>
                </a:lnTo>
                <a:lnTo>
                  <a:pt x="61897" y="40519"/>
                </a:lnTo>
                <a:lnTo>
                  <a:pt x="63794" y="40865"/>
                </a:lnTo>
                <a:lnTo>
                  <a:pt x="65521" y="41382"/>
                </a:lnTo>
                <a:lnTo>
                  <a:pt x="67418" y="41899"/>
                </a:lnTo>
                <a:lnTo>
                  <a:pt x="69138" y="42763"/>
                </a:lnTo>
                <a:lnTo>
                  <a:pt x="70689" y="43796"/>
                </a:lnTo>
                <a:lnTo>
                  <a:pt x="72246" y="44830"/>
                </a:lnTo>
                <a:lnTo>
                  <a:pt x="73796" y="46210"/>
                </a:lnTo>
                <a:lnTo>
                  <a:pt x="73796" y="46210"/>
                </a:lnTo>
                <a:lnTo>
                  <a:pt x="75176" y="47760"/>
                </a:lnTo>
                <a:lnTo>
                  <a:pt x="76210" y="49310"/>
                </a:lnTo>
                <a:lnTo>
                  <a:pt x="77243" y="50868"/>
                </a:lnTo>
                <a:lnTo>
                  <a:pt x="78107" y="52588"/>
                </a:lnTo>
                <a:lnTo>
                  <a:pt x="78624" y="54485"/>
                </a:lnTo>
                <a:lnTo>
                  <a:pt x="79141" y="56212"/>
                </a:lnTo>
                <a:lnTo>
                  <a:pt x="79480" y="58102"/>
                </a:lnTo>
                <a:lnTo>
                  <a:pt x="79480" y="60000"/>
                </a:lnTo>
                <a:lnTo>
                  <a:pt x="79480" y="61897"/>
                </a:lnTo>
                <a:lnTo>
                  <a:pt x="79141" y="63794"/>
                </a:lnTo>
                <a:lnTo>
                  <a:pt x="78624" y="65521"/>
                </a:lnTo>
                <a:lnTo>
                  <a:pt x="78107" y="67418"/>
                </a:lnTo>
                <a:lnTo>
                  <a:pt x="77243" y="69138"/>
                </a:lnTo>
                <a:lnTo>
                  <a:pt x="76210" y="70689"/>
                </a:lnTo>
                <a:lnTo>
                  <a:pt x="75176" y="72246"/>
                </a:lnTo>
                <a:lnTo>
                  <a:pt x="73796" y="73796"/>
                </a:lnTo>
                <a:lnTo>
                  <a:pt x="73796" y="7379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15" name="Shape 615"/>
          <p:cNvPicPr preferRelativeResize="0"/>
          <p:nvPr/>
        </p:nvPicPr>
        <p:blipFill rotWithShape="1">
          <a:blip r:embed="rId3">
            <a:alphaModFix/>
          </a:blip>
          <a:srcRect b="12958" l="0" r="0" t="0"/>
          <a:stretch/>
        </p:blipFill>
        <p:spPr>
          <a:xfrm flipH="1">
            <a:off x="611558" y="703162"/>
            <a:ext cx="874825" cy="768249"/>
          </a:xfrm>
          <a:prstGeom prst="rect">
            <a:avLst/>
          </a:prstGeom>
          <a:noFill/>
          <a:ln>
            <a:noFill/>
          </a:ln>
        </p:spPr>
      </p:pic>
      <p:pic>
        <p:nvPicPr>
          <p:cNvPr id="616" name="Shape 616"/>
          <p:cNvPicPr preferRelativeResize="0"/>
          <p:nvPr/>
        </p:nvPicPr>
        <p:blipFill rotWithShape="1">
          <a:blip r:embed="rId4">
            <a:alphaModFix/>
          </a:blip>
          <a:srcRect b="0" l="0" r="0" t="0"/>
          <a:stretch/>
        </p:blipFill>
        <p:spPr>
          <a:xfrm>
            <a:off x="1486383" y="3143315"/>
            <a:ext cx="6152742" cy="2000184"/>
          </a:xfrm>
          <a:prstGeom prst="rect">
            <a:avLst/>
          </a:prstGeom>
          <a:noFill/>
          <a:ln>
            <a:noFill/>
          </a:ln>
        </p:spPr>
      </p:pic>
      <p:sp>
        <p:nvSpPr>
          <p:cNvPr id="617" name="Shape 617"/>
          <p:cNvSpPr txBox="1"/>
          <p:nvPr/>
        </p:nvSpPr>
        <p:spPr>
          <a:xfrm>
            <a:off x="1834201" y="2239566"/>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351 sessions</a:t>
            </a:r>
          </a:p>
        </p:txBody>
      </p:sp>
      <p:sp>
        <p:nvSpPr>
          <p:cNvPr id="618" name="Shape 618"/>
          <p:cNvSpPr txBox="1"/>
          <p:nvPr/>
        </p:nvSpPr>
        <p:spPr>
          <a:xfrm>
            <a:off x="4767326" y="2239566"/>
            <a:ext cx="2420550"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1152 sessions</a:t>
            </a:r>
          </a:p>
        </p:txBody>
      </p:sp>
      <p:sp>
        <p:nvSpPr>
          <p:cNvPr id="619" name="Shape 619"/>
          <p:cNvSpPr/>
          <p:nvPr/>
        </p:nvSpPr>
        <p:spPr>
          <a:xfrm>
            <a:off x="4141326" y="2302850"/>
            <a:ext cx="354404" cy="391533"/>
          </a:xfrm>
          <a:prstGeom prst="rightArrow">
            <a:avLst>
              <a:gd fmla="val 50000" name="adj1"/>
              <a:gd fmla="val 50000" name="adj2"/>
            </a:avLst>
          </a:prstGeom>
          <a:solidFill>
            <a:srgbClr val="FFC000"/>
          </a:solidFill>
          <a:ln cap="flat" cmpd="sng" w="25400">
            <a:solidFill>
              <a:srgbClr val="2A5E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Shape 620"/>
          <p:cNvSpPr txBox="1"/>
          <p:nvPr/>
        </p:nvSpPr>
        <p:spPr>
          <a:xfrm>
            <a:off x="4814312" y="1687694"/>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751 new users</a:t>
            </a:r>
          </a:p>
        </p:txBody>
      </p:sp>
      <p:sp>
        <p:nvSpPr>
          <p:cNvPr id="621" name="Shape 621"/>
          <p:cNvSpPr/>
          <p:nvPr/>
        </p:nvSpPr>
        <p:spPr>
          <a:xfrm>
            <a:off x="4141326" y="1753536"/>
            <a:ext cx="354404" cy="391533"/>
          </a:xfrm>
          <a:prstGeom prst="rightArrow">
            <a:avLst>
              <a:gd fmla="val 50000" name="adj1"/>
              <a:gd fmla="val 50000" name="adj2"/>
            </a:avLst>
          </a:prstGeom>
          <a:solidFill>
            <a:srgbClr val="FFC000"/>
          </a:solidFill>
          <a:ln cap="flat" cmpd="sng" w="25400">
            <a:solidFill>
              <a:srgbClr val="2A5E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2" name="Shape 622"/>
          <p:cNvSpPr txBox="1"/>
          <p:nvPr/>
        </p:nvSpPr>
        <p:spPr>
          <a:xfrm>
            <a:off x="1810708" y="1711861"/>
            <a:ext cx="2171327" cy="52321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2400" u="none" cap="none" strike="noStrike">
                <a:solidFill>
                  <a:srgbClr val="000000"/>
                </a:solidFill>
                <a:latin typeface="Arial"/>
                <a:ea typeface="Arial"/>
                <a:cs typeface="Arial"/>
                <a:sym typeface="Arial"/>
              </a:rPr>
              <a:t>220 new users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6" name="Shape 626"/>
        <p:cNvGrpSpPr/>
        <p:nvPr/>
      </p:nvGrpSpPr>
      <p:grpSpPr>
        <a:xfrm>
          <a:off x="0" y="0"/>
          <a:ext cx="0" cy="0"/>
          <a:chOff x="0" y="0"/>
          <a:chExt cx="0" cy="0"/>
        </a:xfrm>
      </p:grpSpPr>
      <p:sp>
        <p:nvSpPr>
          <p:cNvPr id="627" name="Shape 627"/>
          <p:cNvSpPr txBox="1"/>
          <p:nvPr>
            <p:ph type="ctrTitle"/>
          </p:nvPr>
        </p:nvSpPr>
        <p:spPr>
          <a:xfrm>
            <a:off x="2022225" y="1693523"/>
            <a:ext cx="3787799" cy="1159798"/>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Conclusion</a:t>
            </a:r>
          </a:p>
        </p:txBody>
      </p:sp>
      <p:sp>
        <p:nvSpPr>
          <p:cNvPr id="628" name="Shape 628"/>
          <p:cNvSpPr txBox="1"/>
          <p:nvPr>
            <p:ph idx="1" type="subTitle"/>
          </p:nvPr>
        </p:nvSpPr>
        <p:spPr>
          <a:xfrm>
            <a:off x="2022300" y="2815923"/>
            <a:ext cx="55914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Retrospection and Future Improvement Recommendations</a:t>
            </a:r>
          </a:p>
        </p:txBody>
      </p:sp>
      <p:sp>
        <p:nvSpPr>
          <p:cNvPr id="629" name="Shape 629"/>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5</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Lessons Learned</a:t>
            </a:r>
          </a:p>
        </p:txBody>
      </p:sp>
      <p:sp>
        <p:nvSpPr>
          <p:cNvPr id="635" name="Shape 635"/>
          <p:cNvSpPr txBox="1"/>
          <p:nvPr>
            <p:ph idx="1" type="body"/>
          </p:nvPr>
        </p:nvSpPr>
        <p:spPr>
          <a:xfrm>
            <a:off x="138125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Don’t Bid on Competitive Keywords</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The entire exploration campaign category generated over half of our impressions while producing only 8 clicks. We should’ve paused that group earlier. </a:t>
            </a:r>
          </a:p>
        </p:txBody>
      </p:sp>
      <p:sp>
        <p:nvSpPr>
          <p:cNvPr id="636" name="Shape 636"/>
          <p:cNvSpPr txBox="1"/>
          <p:nvPr>
            <p:ph idx="2" type="body"/>
          </p:nvPr>
        </p:nvSpPr>
        <p:spPr>
          <a:xfrm>
            <a:off x="383491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Test Rapidly and Fail Quickly</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Coupon did not work at all during the first week. We should’ve started the raffle as soon as we realized that Coupons are not working. </a:t>
            </a:r>
          </a:p>
        </p:txBody>
      </p:sp>
      <p:sp>
        <p:nvSpPr>
          <p:cNvPr id="637" name="Shape 637"/>
          <p:cNvSpPr txBox="1"/>
          <p:nvPr>
            <p:ph idx="3" type="body"/>
          </p:nvPr>
        </p:nvSpPr>
        <p:spPr>
          <a:xfrm>
            <a:off x="6288573"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Plan Ahead for Uncertainties</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Press releases were released much later than we have originally planned. We should’ve started contacting presses earlier.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638" name="Shape 638"/>
          <p:cNvGrpSpPr/>
          <p:nvPr/>
        </p:nvGrpSpPr>
        <p:grpSpPr>
          <a:xfrm>
            <a:off x="916456" y="1019748"/>
            <a:ext cx="214622" cy="214624"/>
            <a:chOff x="2594050" y="1631825"/>
            <a:chExt cx="439624" cy="439625"/>
          </a:xfrm>
        </p:grpSpPr>
        <p:sp>
          <p:nvSpPr>
            <p:cNvPr id="639" name="Shape 639"/>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0" name="Shape 640"/>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1" name="Shape 641"/>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42" name="Shape 642"/>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Nomz Long-Term Improvements</a:t>
            </a:r>
          </a:p>
        </p:txBody>
      </p:sp>
      <p:sp>
        <p:nvSpPr>
          <p:cNvPr id="648" name="Shape 648"/>
          <p:cNvSpPr txBox="1"/>
          <p:nvPr>
            <p:ph idx="1" type="body"/>
          </p:nvPr>
        </p:nvSpPr>
        <p:spPr>
          <a:xfrm>
            <a:off x="1098090" y="1651075"/>
            <a:ext cx="2617157"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Find a New Webhost</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Shopify, as a website hosting platform, is extremely inflexible and does not offer plug-ins for SEO. We recommend Nomz to design the front end with Wordpress and use the Shopify Plug-in. </a:t>
            </a:r>
          </a:p>
        </p:txBody>
      </p:sp>
      <p:sp>
        <p:nvSpPr>
          <p:cNvPr id="649" name="Shape 649"/>
          <p:cNvSpPr txBox="1"/>
          <p:nvPr>
            <p:ph idx="2" type="body"/>
          </p:nvPr>
        </p:nvSpPr>
        <p:spPr>
          <a:xfrm>
            <a:off x="3834910" y="1651075"/>
            <a:ext cx="2333998"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Engage with Users on Social Media</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During this campaign we reactivated Nomz’s Facebook page and attracted many active viewers. Nomz should keep these users engaged by posting at least 2 posts a week. </a:t>
            </a:r>
          </a:p>
        </p:txBody>
      </p:sp>
      <p:sp>
        <p:nvSpPr>
          <p:cNvPr id="650" name="Shape 650"/>
          <p:cNvSpPr txBox="1"/>
          <p:nvPr>
            <p:ph idx="3" type="body"/>
          </p:nvPr>
        </p:nvSpPr>
        <p:spPr>
          <a:xfrm>
            <a:off x="6288571" y="1651075"/>
            <a:ext cx="2680671" cy="31223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rgbClr val="000000"/>
                </a:solidFill>
                <a:highlight>
                  <a:srgbClr val="FFCD00"/>
                </a:highlight>
                <a:latin typeface="Quattrocento Sans"/>
                <a:ea typeface="Quattrocento Sans"/>
                <a:cs typeface="Quattrocento Sans"/>
                <a:sym typeface="Quattrocento Sans"/>
              </a:rPr>
              <a:t>Hire a Dedicated Marketing Person</a:t>
            </a:r>
          </a:p>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All of Nomz’s online and offline marketing presences are undermanaged and has great potential. Tony should consider hiring a dedicated marketing manager to take advantage of this potential.</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grpSp>
        <p:nvGrpSpPr>
          <p:cNvPr id="651" name="Shape 651"/>
          <p:cNvGrpSpPr/>
          <p:nvPr/>
        </p:nvGrpSpPr>
        <p:grpSpPr>
          <a:xfrm>
            <a:off x="916456" y="1019748"/>
            <a:ext cx="214622" cy="214624"/>
            <a:chOff x="2594050" y="1631825"/>
            <a:chExt cx="439624" cy="439625"/>
          </a:xfrm>
        </p:grpSpPr>
        <p:sp>
          <p:nvSpPr>
            <p:cNvPr id="652" name="Shape 652"/>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3" name="Shape 653"/>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4" name="Shape 654"/>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5" name="Shape 655"/>
            <p:cNvSpPr/>
            <p:nvPr/>
          </p:nvSpPr>
          <p:spPr>
            <a:xfrm>
              <a:off x="2814909" y="1754059"/>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x="0" y="0"/>
          <a:ext cx="0" cy="0"/>
          <a:chOff x="0" y="0"/>
          <a:chExt cx="0" cy="0"/>
        </a:xfrm>
      </p:grpSpPr>
      <p:sp>
        <p:nvSpPr>
          <p:cNvPr id="660" name="Shape 660"/>
          <p:cNvSpPr txBox="1"/>
          <p:nvPr>
            <p:ph idx="4294967295" type="subTitle"/>
          </p:nvPr>
        </p:nvSpPr>
        <p:spPr>
          <a:xfrm>
            <a:off x="2371500" y="2093775"/>
            <a:ext cx="5021397" cy="784797"/>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1" lang="en" sz="3600" u="none" cap="none" strike="noStrike">
                <a:solidFill>
                  <a:srgbClr val="000000"/>
                </a:solidFill>
                <a:latin typeface="Lora"/>
                <a:ea typeface="Lora"/>
                <a:cs typeface="Lora"/>
                <a:sym typeface="Lora"/>
              </a:rPr>
              <a:t>Any </a:t>
            </a:r>
            <a:r>
              <a:rPr b="1" i="1" lang="en" sz="3600" u="none" cap="none" strike="noStrike">
                <a:solidFill>
                  <a:srgbClr val="000000"/>
                </a:solidFill>
                <a:highlight>
                  <a:srgbClr val="FFCD00"/>
                </a:highlight>
                <a:latin typeface="Lora"/>
                <a:ea typeface="Lora"/>
                <a:cs typeface="Lora"/>
                <a:sym typeface="Lora"/>
              </a:rPr>
              <a:t>questions</a:t>
            </a:r>
            <a:r>
              <a:rPr b="1" i="1" lang="en" sz="3600" u="none" cap="none" strike="noStrike">
                <a:solidFill>
                  <a:srgbClr val="000000"/>
                </a:solidFill>
                <a:latin typeface="Lora"/>
                <a:ea typeface="Lora"/>
                <a:cs typeface="Lora"/>
                <a:sym typeface="Lora"/>
              </a:rPr>
              <a:t>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cxnSp>
        <p:nvCxnSpPr>
          <p:cNvPr id="661" name="Shape 661"/>
          <p:cNvCxnSpPr/>
          <p:nvPr/>
        </p:nvCxnSpPr>
        <p:spPr>
          <a:xfrm>
            <a:off x="6450" y="1428750"/>
            <a:ext cx="2397299" cy="0"/>
          </a:xfrm>
          <a:prstGeom prst="straightConnector1">
            <a:avLst/>
          </a:prstGeom>
          <a:noFill/>
          <a:ln cap="flat" cmpd="sng" w="9525">
            <a:solidFill>
              <a:srgbClr val="CCCCCC"/>
            </a:solidFill>
            <a:prstDash val="solid"/>
            <a:round/>
            <a:headEnd len="med" w="med" type="none"/>
            <a:tailEnd len="med" w="med" type="none"/>
          </a:ln>
        </p:spPr>
      </p:cxnSp>
      <p:sp>
        <p:nvSpPr>
          <p:cNvPr id="662" name="Shape 662"/>
          <p:cNvSpPr txBox="1"/>
          <p:nvPr>
            <p:ph idx="4294967295" type="ctrTitle"/>
          </p:nvPr>
        </p:nvSpPr>
        <p:spPr>
          <a:xfrm>
            <a:off x="2371625" y="816550"/>
            <a:ext cx="4908000" cy="1159797"/>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6000" u="none" cap="none" strike="noStrike">
                <a:solidFill>
                  <a:srgbClr val="000000"/>
                </a:solidFill>
                <a:latin typeface="Lora"/>
                <a:ea typeface="Lora"/>
                <a:cs typeface="Lora"/>
                <a:sym typeface="Lora"/>
              </a:rPr>
              <a:t>Thanks!</a:t>
            </a:r>
          </a:p>
        </p:txBody>
      </p:sp>
      <p:cxnSp>
        <p:nvCxnSpPr>
          <p:cNvPr id="663" name="Shape 663"/>
          <p:cNvCxnSpPr/>
          <p:nvPr/>
        </p:nvCxnSpPr>
        <p:spPr>
          <a:xfrm>
            <a:off x="5589800" y="1428750"/>
            <a:ext cx="3554100" cy="0"/>
          </a:xfrm>
          <a:prstGeom prst="straightConnector1">
            <a:avLst/>
          </a:prstGeom>
          <a:noFill/>
          <a:ln cap="flat" cmpd="sng" w="9525">
            <a:solidFill>
              <a:srgbClr val="CCCCCC"/>
            </a:solidFill>
            <a:prstDash val="solid"/>
            <a:round/>
            <a:headEnd len="med" w="med" type="none"/>
            <a:tailEnd len="med" w="med" type="none"/>
          </a:ln>
        </p:spPr>
      </p:cxnSp>
      <p:sp>
        <p:nvSpPr>
          <p:cNvPr id="664" name="Shape 664"/>
          <p:cNvSpPr/>
          <p:nvPr/>
        </p:nvSpPr>
        <p:spPr>
          <a:xfrm>
            <a:off x="831925" y="859175"/>
            <a:ext cx="1139100" cy="1139100"/>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665" name="Shape 665"/>
          <p:cNvGrpSpPr/>
          <p:nvPr/>
        </p:nvGrpSpPr>
        <p:grpSpPr>
          <a:xfrm>
            <a:off x="1148887" y="1190758"/>
            <a:ext cx="505721" cy="475767"/>
            <a:chOff x="5972700" y="2330200"/>
            <a:chExt cx="411623" cy="387274"/>
          </a:xfrm>
        </p:grpSpPr>
        <p:sp>
          <p:nvSpPr>
            <p:cNvPr id="666" name="Shape 666"/>
            <p:cNvSpPr/>
            <p:nvPr/>
          </p:nvSpPr>
          <p:spPr>
            <a:xfrm>
              <a:off x="5972700" y="2476950"/>
              <a:ext cx="98048" cy="219823"/>
            </a:xfrm>
            <a:custGeom>
              <a:pathLst>
                <a:path extrusionOk="0" fill="none" h="120000" w="12000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7" name="Shape 667"/>
            <p:cNvSpPr/>
            <p:nvPr/>
          </p:nvSpPr>
          <p:spPr>
            <a:xfrm>
              <a:off x="6078025" y="2330200"/>
              <a:ext cx="306298" cy="387274"/>
            </a:xfrm>
            <a:custGeom>
              <a:pathLst>
                <a:path extrusionOk="0" fill="none" h="120000" w="12000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668" name="Shape 668"/>
          <p:cNvPicPr preferRelativeResize="0"/>
          <p:nvPr/>
        </p:nvPicPr>
        <p:blipFill rotWithShape="1">
          <a:blip r:embed="rId3">
            <a:alphaModFix/>
          </a:blip>
          <a:srcRect b="12958" l="0" r="0" t="0"/>
          <a:stretch/>
        </p:blipFill>
        <p:spPr>
          <a:xfrm flipH="1">
            <a:off x="3567986" y="2996000"/>
            <a:ext cx="2345924" cy="206013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type="title"/>
          </p:nvPr>
        </p:nvSpPr>
        <p:spPr>
          <a:xfrm>
            <a:off x="1381250" y="922675"/>
            <a:ext cx="5714998"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1 - Client Overview Before Project</a:t>
            </a:r>
          </a:p>
        </p:txBody>
      </p:sp>
      <p:pic>
        <p:nvPicPr>
          <p:cNvPr id="674" name="Shape 674"/>
          <p:cNvPicPr preferRelativeResize="0"/>
          <p:nvPr/>
        </p:nvPicPr>
        <p:blipFill rotWithShape="1">
          <a:blip r:embed="rId3">
            <a:alphaModFix/>
          </a:blip>
          <a:srcRect b="0" l="0" r="0" t="0"/>
          <a:stretch/>
        </p:blipFill>
        <p:spPr>
          <a:xfrm>
            <a:off x="0" y="1813148"/>
            <a:ext cx="9143998" cy="2729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8" name="Shape 678"/>
        <p:cNvGrpSpPr/>
        <p:nvPr/>
      </p:nvGrpSpPr>
      <p:grpSpPr>
        <a:xfrm>
          <a:off x="0" y="0"/>
          <a:ext cx="0" cy="0"/>
          <a:chOff x="0" y="0"/>
          <a:chExt cx="0" cy="0"/>
        </a:xfrm>
      </p:grpSpPr>
      <p:sp>
        <p:nvSpPr>
          <p:cNvPr id="679" name="Shape 679"/>
          <p:cNvSpPr txBox="1"/>
          <p:nvPr>
            <p:ph type="title"/>
          </p:nvPr>
        </p:nvSpPr>
        <p:spPr>
          <a:xfrm>
            <a:off x="1381250" y="922675"/>
            <a:ext cx="5500500"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2- Collections Page Engagement</a:t>
            </a:r>
          </a:p>
        </p:txBody>
      </p:sp>
      <p:pic>
        <p:nvPicPr>
          <p:cNvPr id="680" name="Shape 680"/>
          <p:cNvPicPr preferRelativeResize="0"/>
          <p:nvPr/>
        </p:nvPicPr>
        <p:blipFill rotWithShape="1">
          <a:blip r:embed="rId3">
            <a:alphaModFix/>
          </a:blip>
          <a:srcRect b="26367" l="17273" r="0" t="0"/>
          <a:stretch/>
        </p:blipFill>
        <p:spPr>
          <a:xfrm>
            <a:off x="142875" y="1451424"/>
            <a:ext cx="4048125" cy="3371950"/>
          </a:xfrm>
          <a:prstGeom prst="rect">
            <a:avLst/>
          </a:prstGeom>
          <a:noFill/>
          <a:ln>
            <a:noFill/>
          </a:ln>
        </p:spPr>
      </p:pic>
      <p:pic>
        <p:nvPicPr>
          <p:cNvPr id="681" name="Shape 681"/>
          <p:cNvPicPr preferRelativeResize="0"/>
          <p:nvPr/>
        </p:nvPicPr>
        <p:blipFill rotWithShape="1">
          <a:blip r:embed="rId3">
            <a:alphaModFix/>
          </a:blip>
          <a:srcRect b="0" l="0" r="0" t="76069"/>
          <a:stretch/>
        </p:blipFill>
        <p:spPr>
          <a:xfrm>
            <a:off x="4266000" y="2476499"/>
            <a:ext cx="4758925" cy="10657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 name="Shape 685"/>
        <p:cNvGrpSpPr/>
        <p:nvPr/>
      </p:nvGrpSpPr>
      <p:grpSpPr>
        <a:xfrm>
          <a:off x="0" y="0"/>
          <a:ext cx="0" cy="0"/>
          <a:chOff x="0" y="0"/>
          <a:chExt cx="0" cy="0"/>
        </a:xfrm>
      </p:grpSpPr>
      <p:sp>
        <p:nvSpPr>
          <p:cNvPr id="686" name="Shape 686"/>
          <p:cNvSpPr txBox="1"/>
          <p:nvPr>
            <p:ph type="title"/>
          </p:nvPr>
        </p:nvSpPr>
        <p:spPr>
          <a:xfrm>
            <a:off x="1381250" y="922675"/>
            <a:ext cx="63221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3 - Collections Page A/B Test Results</a:t>
            </a:r>
          </a:p>
        </p:txBody>
      </p:sp>
      <p:pic>
        <p:nvPicPr>
          <p:cNvPr id="687" name="Shape 687"/>
          <p:cNvPicPr preferRelativeResize="0"/>
          <p:nvPr/>
        </p:nvPicPr>
        <p:blipFill rotWithShape="1">
          <a:blip r:embed="rId3">
            <a:alphaModFix/>
          </a:blip>
          <a:srcRect b="7068" l="0" r="17518" t="18811"/>
          <a:stretch/>
        </p:blipFill>
        <p:spPr>
          <a:xfrm>
            <a:off x="1000125" y="1358274"/>
            <a:ext cx="7143748" cy="3606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txBox="1"/>
          <p:nvPr>
            <p:ph type="title"/>
          </p:nvPr>
        </p:nvSpPr>
        <p:spPr>
          <a:xfrm>
            <a:off x="1381250" y="922675"/>
            <a:ext cx="63221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4 – Ad Groups</a:t>
            </a:r>
          </a:p>
        </p:txBody>
      </p:sp>
      <p:graphicFrame>
        <p:nvGraphicFramePr>
          <p:cNvPr id="693" name="Shape 693"/>
          <p:cNvGraphicFramePr/>
          <p:nvPr/>
        </p:nvGraphicFramePr>
        <p:xfrm>
          <a:off x="748256" y="1553684"/>
          <a:ext cx="3000000" cy="3000000"/>
        </p:xfrm>
        <a:graphic>
          <a:graphicData uri="http://schemas.openxmlformats.org/drawingml/2006/table">
            <a:tbl>
              <a:tblPr bandRow="1" firstRow="1">
                <a:gradFill>
                  <a:gsLst>
                    <a:gs pos="0">
                      <a:srgbClr val="FFD98E"/>
                    </a:gs>
                    <a:gs pos="35000">
                      <a:srgbClr val="FFE1B0"/>
                    </a:gs>
                    <a:gs pos="100000">
                      <a:srgbClr val="FFF0DF"/>
                    </a:gs>
                  </a:gsLst>
                  <a:lin ang="16200000" scaled="0"/>
                </a:gradFill>
                <a:tableStyleId>{BBBE7C53-B350-4203-9100-CC723DC3BC39}</a:tableStyleId>
              </a:tblPr>
              <a:tblGrid>
                <a:gridCol w="1033775"/>
                <a:gridCol w="1496525"/>
                <a:gridCol w="1289750"/>
                <a:gridCol w="2136475"/>
                <a:gridCol w="1742650"/>
              </a:tblGrid>
              <a:tr h="289075">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400" u="none" cap="none" strike="noStrike">
                          <a:solidFill>
                            <a:srgbClr val="000000"/>
                          </a:solidFill>
                        </a:rPr>
                        <a:t>Brand</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400" u="none" cap="none" strike="noStrike">
                          <a:solidFill>
                            <a:srgbClr val="000000"/>
                          </a:solidFill>
                        </a:rPr>
                        <a:t>Benefits</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400" u="none" cap="none" strike="noStrike">
                          <a:solidFill>
                            <a:srgbClr val="000000"/>
                          </a:solidFill>
                        </a:rPr>
                        <a:t>Function</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400" u="none" cap="none" strike="noStrike">
                          <a:solidFill>
                            <a:srgbClr val="000000"/>
                          </a:solidFill>
                        </a:rPr>
                        <a:t>Products</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400" u="none" cap="none" strike="noStrike">
                          <a:solidFill>
                            <a:srgbClr val="000000"/>
                          </a:solidFill>
                        </a:rPr>
                        <a:t>Service</a:t>
                      </a:r>
                    </a:p>
                  </a:txBody>
                  <a:tcPr marT="45725" marB="45725" marR="91450" marL="91450"/>
                </a:tc>
              </a:tr>
              <a:tr h="3069425">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Eat Nomz</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EatNomz</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Nomz</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Authentic Asian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Authentic Chinese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Healthy Asian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Healthy Chinese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Homemade</a:t>
                      </a:r>
                      <a:r>
                        <a:rPr lang="en" sz="1050" u="none" cap="none" strike="noStrike">
                          <a:solidFill>
                            <a:srgbClr val="000000"/>
                          </a:solidFill>
                        </a:rPr>
                        <a:t> Asian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Homemade Chinese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Traditional Asian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Traditional Chinese</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Easy</a:t>
                      </a:r>
                      <a:r>
                        <a:rPr lang="en" sz="1050" u="none" cap="none" strike="noStrike">
                          <a:solidFill>
                            <a:srgbClr val="000000"/>
                          </a:solidFill>
                        </a:rPr>
                        <a:t>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Frozen Asian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Frozen Chinese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Frozen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Instant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Quick Soup</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Mushroom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Noodle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Easy Beef Pho</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Frozen Chicken</a:t>
                      </a:r>
                      <a:r>
                        <a:rPr lang="en" sz="1050" u="none" cap="none" strike="noStrike">
                          <a:solidFill>
                            <a:srgbClr val="000000"/>
                          </a:solidFill>
                        </a:rPr>
                        <a:t> Mushroom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Frozen Pho</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Instant Chicken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Noodle Soup</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Vietnamese Beef Pho</a:t>
                      </a:r>
                    </a:p>
                  </a:txBody>
                  <a:tcPr marT="45725" marB="45725" marR="91450" marL="91450"/>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a:t>
                      </a:r>
                      <a:r>
                        <a:rPr lang="en" sz="1050" u="none" cap="none" strike="noStrike">
                          <a:solidFill>
                            <a:srgbClr val="000000"/>
                          </a:solidFill>
                        </a:rPr>
                        <a:t> Dinner Service </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Dinner Subscription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Food Service Asian Food Subscription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Lunch Service </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Lunch Subscription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Meal Service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Asian Meal Subscription</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Dinner Service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Food Service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Lunch Service</a:t>
                      </a:r>
                    </a:p>
                    <a:p>
                      <a:pPr indent="0" lvl="0" marL="0" marR="0" rtl="0" algn="l">
                        <a:lnSpc>
                          <a:spcPct val="100000"/>
                        </a:lnSpc>
                        <a:spcBef>
                          <a:spcPts val="0"/>
                        </a:spcBef>
                        <a:spcAft>
                          <a:spcPts val="0"/>
                        </a:spcAft>
                        <a:buClr>
                          <a:srgbClr val="000000"/>
                        </a:buClr>
                        <a:buSzPct val="25000"/>
                        <a:buFont typeface="Arial"/>
                        <a:buNone/>
                      </a:pPr>
                      <a:r>
                        <a:rPr lang="en" sz="1050" u="none" cap="none" strike="noStrike">
                          <a:solidFill>
                            <a:srgbClr val="000000"/>
                          </a:solidFill>
                        </a:rPr>
                        <a:t>Chinese Meal Service</a:t>
                      </a:r>
                    </a:p>
                  </a:txBody>
                  <a:tcPr marT="45725" marB="45725" marR="91450" marL="9145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type="title"/>
          </p:nvPr>
        </p:nvSpPr>
        <p:spPr>
          <a:xfrm>
            <a:off x="1381250" y="922675"/>
            <a:ext cx="63221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5 – Conversion Funnels</a:t>
            </a:r>
          </a:p>
        </p:txBody>
      </p:sp>
      <p:pic>
        <p:nvPicPr>
          <p:cNvPr descr="Screen Shot 2016-04-25 at 10.32.24 AM.png" id="699" name="Shape 699"/>
          <p:cNvPicPr preferRelativeResize="0"/>
          <p:nvPr/>
        </p:nvPicPr>
        <p:blipFill rotWithShape="1">
          <a:blip r:embed="rId3">
            <a:alphaModFix/>
          </a:blip>
          <a:srcRect b="0" l="12409" r="10586" t="9599"/>
          <a:stretch/>
        </p:blipFill>
        <p:spPr>
          <a:xfrm>
            <a:off x="0" y="2362565"/>
            <a:ext cx="4154797" cy="2780935"/>
          </a:xfrm>
          <a:prstGeom prst="rect">
            <a:avLst/>
          </a:prstGeom>
          <a:noFill/>
          <a:ln>
            <a:noFill/>
          </a:ln>
        </p:spPr>
      </p:pic>
      <p:pic>
        <p:nvPicPr>
          <p:cNvPr descr="Screen Shot 2016-04-25 at 10.32.37 AM.png" id="700" name="Shape 700"/>
          <p:cNvPicPr preferRelativeResize="0"/>
          <p:nvPr/>
        </p:nvPicPr>
        <p:blipFill rotWithShape="1">
          <a:blip r:embed="rId4">
            <a:alphaModFix/>
          </a:blip>
          <a:srcRect b="0" l="12133" r="11887" t="12527"/>
          <a:stretch/>
        </p:blipFill>
        <p:spPr>
          <a:xfrm>
            <a:off x="4565846" y="2330098"/>
            <a:ext cx="4354169" cy="2813401"/>
          </a:xfrm>
          <a:prstGeom prst="rect">
            <a:avLst/>
          </a:prstGeom>
          <a:noFill/>
          <a:ln>
            <a:noFill/>
          </a:ln>
        </p:spPr>
      </p:pic>
      <p:sp>
        <p:nvSpPr>
          <p:cNvPr id="701" name="Shape 701"/>
          <p:cNvSpPr txBox="1"/>
          <p:nvPr/>
        </p:nvSpPr>
        <p:spPr>
          <a:xfrm>
            <a:off x="1565433" y="1791610"/>
            <a:ext cx="1781207"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March 1 – March 15</a:t>
            </a:r>
          </a:p>
        </p:txBody>
      </p:sp>
      <p:sp>
        <p:nvSpPr>
          <p:cNvPr id="702" name="Shape 702"/>
          <p:cNvSpPr txBox="1"/>
          <p:nvPr/>
        </p:nvSpPr>
        <p:spPr>
          <a:xfrm>
            <a:off x="5464248" y="1791610"/>
            <a:ext cx="1881056"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March 16 – March 31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1445650" y="879750"/>
            <a:ext cx="3877500" cy="435599"/>
          </a:xfrm>
          <a:prstGeom prst="rect">
            <a:avLst/>
          </a:prstGeom>
          <a:noFill/>
          <a:ln>
            <a:noFill/>
          </a:ln>
        </p:spPr>
        <p:txBody>
          <a:bodyPr anchorCtr="0" anchor="ctr" bIns="91425" lIns="91425" rIns="91425" tIns="91425">
            <a:noAutofit/>
          </a:bodyPr>
          <a:lstStyle/>
          <a:p>
            <a:pPr indent="0" lvl="0" marL="0" marR="0" rtl="0" algn="l">
              <a:lnSpc>
                <a:spcPct val="90000"/>
              </a:lnSpc>
              <a:spcBef>
                <a:spcPts val="0"/>
              </a:spcBef>
              <a:spcAft>
                <a:spcPts val="0"/>
              </a:spcAft>
              <a:buClr>
                <a:schemeClr val="dk1"/>
              </a:buClr>
              <a:buSzPct val="25000"/>
              <a:buFont typeface="Arial"/>
              <a:buNone/>
            </a:pPr>
            <a:r>
              <a:rPr b="1" i="0" lang="en" sz="2200" u="none" cap="none" strike="noStrike">
                <a:solidFill>
                  <a:schemeClr val="dk1"/>
                </a:solidFill>
                <a:latin typeface="Quattrocento Sans"/>
                <a:ea typeface="Quattrocento Sans"/>
                <a:cs typeface="Quattrocento Sans"/>
                <a:sym typeface="Quattrocento Sans"/>
              </a:rPr>
              <a:t>Unique Business Model Aims to Serve a Niche Market</a:t>
            </a:r>
          </a:p>
        </p:txBody>
      </p:sp>
      <p:grpSp>
        <p:nvGrpSpPr>
          <p:cNvPr id="141" name="Shape 141"/>
          <p:cNvGrpSpPr/>
          <p:nvPr/>
        </p:nvGrpSpPr>
        <p:grpSpPr>
          <a:xfrm>
            <a:off x="718625" y="1695830"/>
            <a:ext cx="7659886" cy="3111829"/>
            <a:chOff x="0" y="42036"/>
            <a:chExt cx="7659886" cy="3111829"/>
          </a:xfrm>
        </p:grpSpPr>
        <p:sp>
          <p:nvSpPr>
            <p:cNvPr id="142" name="Shape 142"/>
            <p:cNvSpPr/>
            <p:nvPr/>
          </p:nvSpPr>
          <p:spPr>
            <a:xfrm>
              <a:off x="0" y="42036"/>
              <a:ext cx="2393715" cy="1436227"/>
            </a:xfrm>
            <a:prstGeom prst="rect">
              <a:avLst/>
            </a:prstGeom>
            <a:gradFill>
              <a:gsLst>
                <a:gs pos="0">
                  <a:srgbClr val="ECA621"/>
                </a:gs>
                <a:gs pos="100000">
                  <a:srgbClr val="FFDB83"/>
                </a:gs>
              </a:gsLst>
              <a:lin ang="16200000" scaled="0"/>
            </a:gradFill>
            <a:ln>
              <a:noFill/>
            </a:ln>
          </p:spPr>
          <p:txBody>
            <a:bodyPr anchorCtr="0" anchor="ctr" bIns="91425" lIns="91425" rIns="91425" tIns="91425">
              <a:noAutofit/>
            </a:bodyPr>
            <a:lstStyle/>
            <a:p>
              <a:pPr lvl="0">
                <a:spcBef>
                  <a:spcPts val="0"/>
                </a:spcBef>
                <a:buNone/>
              </a:pPr>
              <a:r>
                <a:t/>
              </a:r>
              <a:endParaRPr/>
            </a:p>
          </p:txBody>
        </p:sp>
        <p:sp>
          <p:nvSpPr>
            <p:cNvPr id="143" name="Shape 143"/>
            <p:cNvSpPr txBox="1"/>
            <p:nvPr/>
          </p:nvSpPr>
          <p:spPr>
            <a:xfrm>
              <a:off x="0" y="42036"/>
              <a:ext cx="2393715" cy="1436227"/>
            </a:xfrm>
            <a:prstGeom prst="rect">
              <a:avLst/>
            </a:prstGeom>
            <a:noFill/>
            <a:ln>
              <a:noFill/>
            </a:ln>
          </p:spPr>
          <p:txBody>
            <a:bodyPr anchorCtr="0" anchor="t" bIns="57150" lIns="57150" rIns="57150" tIns="57150">
              <a:noAutofit/>
            </a:bodyPr>
            <a:lstStyle/>
            <a:p>
              <a:pPr indent="0" lvl="0" marL="0" marR="0" rtl="0" algn="ctr">
                <a:lnSpc>
                  <a:spcPct val="90000"/>
                </a:lnSpc>
                <a:spcBef>
                  <a:spcPts val="0"/>
                </a:spcBef>
                <a:spcAft>
                  <a:spcPts val="0"/>
                </a:spcAft>
                <a:buClr>
                  <a:schemeClr val="dk1"/>
                </a:buClr>
                <a:buSzPct val="25000"/>
                <a:buFont typeface="Arial"/>
                <a:buNone/>
              </a:pPr>
              <a:r>
                <a:rPr b="1" i="0" lang="en" sz="1500" u="none" cap="none" strike="noStrike">
                  <a:solidFill>
                    <a:schemeClr val="dk1"/>
                  </a:solidFill>
                  <a:latin typeface="Arial"/>
                  <a:ea typeface="Arial"/>
                  <a:cs typeface="Arial"/>
                  <a:sym typeface="Arial"/>
                </a:rPr>
                <a:t>Value proposition:</a:t>
              </a:r>
              <a:r>
                <a:rPr b="0" i="0" lang="en" sz="1500" u="none" cap="none" strike="noStrike">
                  <a:solidFill>
                    <a:schemeClr val="dk1"/>
                  </a:solidFill>
                  <a:latin typeface="Arial"/>
                  <a:ea typeface="Arial"/>
                  <a:cs typeface="Arial"/>
                  <a:sym typeface="Arial"/>
                </a:rPr>
                <a:t> </a:t>
              </a:r>
            </a:p>
            <a:p>
              <a:pPr indent="0" lvl="0" marL="0" marR="0" rtl="0" algn="ctr">
                <a:lnSpc>
                  <a:spcPct val="90000"/>
                </a:lnSpc>
                <a:spcBef>
                  <a:spcPts val="525"/>
                </a:spcBef>
                <a:spcAft>
                  <a:spcPts val="0"/>
                </a:spcAft>
                <a:buClr>
                  <a:schemeClr val="dk1"/>
                </a:buClr>
                <a:buSzPct val="25000"/>
                <a:buFont typeface="Arial"/>
                <a:buNone/>
              </a:pPr>
              <a:r>
                <a:rPr b="0" i="0" lang="en" sz="1500" u="none" cap="none" strike="noStrike">
                  <a:solidFill>
                    <a:schemeClr val="dk1"/>
                  </a:solidFill>
                  <a:latin typeface="Arial"/>
                  <a:ea typeface="Arial"/>
                  <a:cs typeface="Arial"/>
                  <a:sym typeface="Arial"/>
                </a:rPr>
                <a:t>Provide convenient, traditional, and healthy Asian cuisine to busy individuals</a:t>
              </a:r>
            </a:p>
          </p:txBody>
        </p:sp>
        <p:sp>
          <p:nvSpPr>
            <p:cNvPr id="144" name="Shape 144"/>
            <p:cNvSpPr/>
            <p:nvPr/>
          </p:nvSpPr>
          <p:spPr>
            <a:xfrm>
              <a:off x="2633085" y="42036"/>
              <a:ext cx="2393715" cy="1436227"/>
            </a:xfrm>
            <a:prstGeom prst="rect">
              <a:avLst/>
            </a:prstGeom>
            <a:gradFill>
              <a:gsLst>
                <a:gs pos="0">
                  <a:srgbClr val="ECA621"/>
                </a:gs>
                <a:gs pos="100000">
                  <a:srgbClr val="FFDB83"/>
                </a:gs>
              </a:gsLst>
              <a:lin ang="16200000" scaled="0"/>
            </a:gradFill>
            <a:ln>
              <a:noFill/>
            </a:ln>
          </p:spPr>
          <p:txBody>
            <a:bodyPr anchorCtr="0" anchor="ctr" bIns="91425" lIns="91425" rIns="91425" tIns="91425">
              <a:noAutofit/>
            </a:bodyPr>
            <a:lstStyle/>
            <a:p>
              <a:pPr lvl="0">
                <a:spcBef>
                  <a:spcPts val="0"/>
                </a:spcBef>
                <a:buNone/>
              </a:pPr>
              <a:r>
                <a:t/>
              </a:r>
              <a:endParaRPr/>
            </a:p>
          </p:txBody>
        </p:sp>
        <p:sp>
          <p:nvSpPr>
            <p:cNvPr id="145" name="Shape 145"/>
            <p:cNvSpPr txBox="1"/>
            <p:nvPr/>
          </p:nvSpPr>
          <p:spPr>
            <a:xfrm>
              <a:off x="2633085" y="42036"/>
              <a:ext cx="2393715" cy="1436227"/>
            </a:xfrm>
            <a:prstGeom prst="rect">
              <a:avLst/>
            </a:prstGeom>
            <a:noFill/>
            <a:ln>
              <a:noFill/>
            </a:ln>
          </p:spPr>
          <p:txBody>
            <a:bodyPr anchorCtr="0" anchor="t" bIns="57150" lIns="57150" rIns="57150" tIns="57150">
              <a:noAutofit/>
            </a:bodyPr>
            <a:lstStyle/>
            <a:p>
              <a:pPr indent="0" lvl="0" marL="0" marR="0" rtl="0" algn="ctr">
                <a:lnSpc>
                  <a:spcPct val="90000"/>
                </a:lnSpc>
                <a:spcBef>
                  <a:spcPts val="0"/>
                </a:spcBef>
                <a:spcAft>
                  <a:spcPts val="0"/>
                </a:spcAft>
                <a:buClr>
                  <a:schemeClr val="dk1"/>
                </a:buClr>
                <a:buSzPct val="25000"/>
                <a:buFont typeface="Arial"/>
                <a:buNone/>
              </a:pPr>
              <a:r>
                <a:rPr b="1" i="0" lang="en" sz="1500" u="none" cap="none" strike="noStrike">
                  <a:solidFill>
                    <a:schemeClr val="dk1"/>
                  </a:solidFill>
                  <a:latin typeface="Arial"/>
                  <a:ea typeface="Arial"/>
                  <a:cs typeface="Arial"/>
                  <a:sym typeface="Arial"/>
                </a:rPr>
                <a:t>Revenue Model</a:t>
              </a:r>
              <a:r>
                <a:rPr b="0" i="0" lang="en" sz="1500" u="none" cap="none" strike="noStrike">
                  <a:solidFill>
                    <a:schemeClr val="dk1"/>
                  </a:solidFill>
                  <a:latin typeface="Arial"/>
                  <a:ea typeface="Arial"/>
                  <a:cs typeface="Arial"/>
                  <a:sym typeface="Arial"/>
                </a:rPr>
                <a:t>: </a:t>
              </a:r>
            </a:p>
            <a:p>
              <a:pPr indent="0" lvl="0" marL="0" marR="0" rtl="0" algn="ctr">
                <a:lnSpc>
                  <a:spcPct val="90000"/>
                </a:lnSpc>
                <a:spcBef>
                  <a:spcPts val="525"/>
                </a:spcBef>
                <a:spcAft>
                  <a:spcPts val="0"/>
                </a:spcAft>
                <a:buClr>
                  <a:schemeClr val="dk1"/>
                </a:buClr>
                <a:buSzPct val="25000"/>
                <a:buFont typeface="Arial"/>
                <a:buNone/>
              </a:pPr>
              <a:r>
                <a:rPr b="0" i="0" lang="en" sz="1500" u="none" cap="none" strike="noStrike">
                  <a:solidFill>
                    <a:schemeClr val="dk1"/>
                  </a:solidFill>
                  <a:latin typeface="Arial"/>
                  <a:ea typeface="Arial"/>
                  <a:cs typeface="Arial"/>
                  <a:sym typeface="Arial"/>
                </a:rPr>
                <a:t>Use website as main touch point for sales (Objective of the website) and deliver products to customers twice a week</a:t>
              </a:r>
            </a:p>
          </p:txBody>
        </p:sp>
        <p:sp>
          <p:nvSpPr>
            <p:cNvPr id="146" name="Shape 146"/>
            <p:cNvSpPr/>
            <p:nvPr/>
          </p:nvSpPr>
          <p:spPr>
            <a:xfrm>
              <a:off x="5266171" y="42036"/>
              <a:ext cx="2393715" cy="1436227"/>
            </a:xfrm>
            <a:prstGeom prst="rect">
              <a:avLst/>
            </a:prstGeom>
            <a:gradFill>
              <a:gsLst>
                <a:gs pos="0">
                  <a:srgbClr val="ECA621"/>
                </a:gs>
                <a:gs pos="100000">
                  <a:srgbClr val="FFDB83"/>
                </a:gs>
              </a:gsLst>
              <a:lin ang="16200000" scaled="0"/>
            </a:gradFill>
            <a:ln>
              <a:noFill/>
            </a:ln>
          </p:spPr>
          <p:txBody>
            <a:bodyPr anchorCtr="0" anchor="ctr" bIns="91425" lIns="91425" rIns="91425" tIns="91425">
              <a:noAutofit/>
            </a:bodyPr>
            <a:lstStyle/>
            <a:p>
              <a:pPr lvl="0">
                <a:spcBef>
                  <a:spcPts val="0"/>
                </a:spcBef>
                <a:buNone/>
              </a:pPr>
              <a:r>
                <a:t/>
              </a:r>
              <a:endParaRPr/>
            </a:p>
          </p:txBody>
        </p:sp>
        <p:sp>
          <p:nvSpPr>
            <p:cNvPr id="147" name="Shape 147"/>
            <p:cNvSpPr txBox="1"/>
            <p:nvPr/>
          </p:nvSpPr>
          <p:spPr>
            <a:xfrm>
              <a:off x="5266171" y="42036"/>
              <a:ext cx="2393715" cy="1436227"/>
            </a:xfrm>
            <a:prstGeom prst="rect">
              <a:avLst/>
            </a:prstGeom>
            <a:noFill/>
            <a:ln>
              <a:noFill/>
            </a:ln>
          </p:spPr>
          <p:txBody>
            <a:bodyPr anchorCtr="0" anchor="t" bIns="57150" lIns="57150" rIns="57150" tIns="57150">
              <a:noAutofit/>
            </a:bodyPr>
            <a:lstStyle/>
            <a:p>
              <a:pPr indent="0" lvl="0" marL="0" marR="0" rtl="0" algn="ctr">
                <a:lnSpc>
                  <a:spcPct val="90000"/>
                </a:lnSpc>
                <a:spcBef>
                  <a:spcPts val="0"/>
                </a:spcBef>
                <a:spcAft>
                  <a:spcPts val="0"/>
                </a:spcAft>
                <a:buClr>
                  <a:schemeClr val="dk1"/>
                </a:buClr>
                <a:buSzPct val="25000"/>
                <a:buFont typeface="Arial"/>
                <a:buNone/>
              </a:pPr>
              <a:r>
                <a:rPr b="1" i="0" lang="en" sz="1500" u="none" cap="none" strike="noStrike">
                  <a:solidFill>
                    <a:schemeClr val="dk1"/>
                  </a:solidFill>
                  <a:latin typeface="Arial"/>
                  <a:ea typeface="Arial"/>
                  <a:cs typeface="Arial"/>
                  <a:sym typeface="Arial"/>
                </a:rPr>
                <a:t>Competitive Advantage: </a:t>
              </a:r>
            </a:p>
            <a:p>
              <a:pPr indent="0" lvl="0" marL="0" marR="0" rtl="0" algn="ctr">
                <a:lnSpc>
                  <a:spcPct val="90000"/>
                </a:lnSpc>
                <a:spcBef>
                  <a:spcPts val="525"/>
                </a:spcBef>
                <a:spcAft>
                  <a:spcPts val="0"/>
                </a:spcAft>
                <a:buClr>
                  <a:schemeClr val="dk1"/>
                </a:buClr>
                <a:buSzPct val="25000"/>
                <a:buFont typeface="Arial"/>
                <a:buNone/>
              </a:pPr>
              <a:r>
                <a:rPr b="0" i="0" lang="en" sz="1500" u="none" cap="none" strike="noStrike">
                  <a:solidFill>
                    <a:schemeClr val="dk1"/>
                  </a:solidFill>
                  <a:latin typeface="Arial"/>
                  <a:ea typeface="Arial"/>
                  <a:cs typeface="Arial"/>
                  <a:sym typeface="Arial"/>
                </a:rPr>
                <a:t>Unique freeze and deliver model</a:t>
              </a:r>
            </a:p>
          </p:txBody>
        </p:sp>
        <p:sp>
          <p:nvSpPr>
            <p:cNvPr id="148" name="Shape 148"/>
            <p:cNvSpPr/>
            <p:nvPr/>
          </p:nvSpPr>
          <p:spPr>
            <a:xfrm>
              <a:off x="1316542" y="1717638"/>
              <a:ext cx="2393715" cy="1436227"/>
            </a:xfrm>
            <a:prstGeom prst="rect">
              <a:avLst/>
            </a:prstGeom>
            <a:gradFill>
              <a:gsLst>
                <a:gs pos="0">
                  <a:srgbClr val="ECA621"/>
                </a:gs>
                <a:gs pos="100000">
                  <a:srgbClr val="FFDB83"/>
                </a:gs>
              </a:gsLst>
              <a:lin ang="16200000" scaled="0"/>
            </a:gradFill>
            <a:ln>
              <a:noFill/>
            </a:ln>
          </p:spPr>
          <p:txBody>
            <a:bodyPr anchorCtr="0" anchor="ctr" bIns="91425" lIns="91425" rIns="91425" tIns="91425">
              <a:noAutofit/>
            </a:bodyPr>
            <a:lstStyle/>
            <a:p>
              <a:pPr lvl="0">
                <a:spcBef>
                  <a:spcPts val="0"/>
                </a:spcBef>
                <a:buNone/>
              </a:pPr>
              <a:r>
                <a:t/>
              </a:r>
              <a:endParaRPr/>
            </a:p>
          </p:txBody>
        </p:sp>
        <p:sp>
          <p:nvSpPr>
            <p:cNvPr id="149" name="Shape 149"/>
            <p:cNvSpPr txBox="1"/>
            <p:nvPr/>
          </p:nvSpPr>
          <p:spPr>
            <a:xfrm>
              <a:off x="1316542" y="1717638"/>
              <a:ext cx="2393715" cy="1436227"/>
            </a:xfrm>
            <a:prstGeom prst="rect">
              <a:avLst/>
            </a:prstGeom>
            <a:noFill/>
            <a:ln>
              <a:noFill/>
            </a:ln>
          </p:spPr>
          <p:txBody>
            <a:bodyPr anchorCtr="0" anchor="t" bIns="57150" lIns="57150" rIns="57150" tIns="57150">
              <a:noAutofit/>
            </a:bodyPr>
            <a:lstStyle/>
            <a:p>
              <a:pPr indent="0" lvl="0" marL="0" marR="0" rtl="0" algn="ctr">
                <a:lnSpc>
                  <a:spcPct val="90000"/>
                </a:lnSpc>
                <a:spcBef>
                  <a:spcPts val="0"/>
                </a:spcBef>
                <a:spcAft>
                  <a:spcPts val="0"/>
                </a:spcAft>
                <a:buClr>
                  <a:schemeClr val="dk1"/>
                </a:buClr>
                <a:buSzPct val="25000"/>
                <a:buFont typeface="Arial"/>
                <a:buNone/>
              </a:pPr>
              <a:r>
                <a:rPr b="1" i="0" lang="en" sz="1500" u="none" cap="none" strike="noStrike">
                  <a:solidFill>
                    <a:schemeClr val="dk1"/>
                  </a:solidFill>
                  <a:latin typeface="Arial"/>
                  <a:ea typeface="Arial"/>
                  <a:cs typeface="Arial"/>
                  <a:sym typeface="Arial"/>
                </a:rPr>
                <a:t>Target Market: </a:t>
              </a:r>
            </a:p>
            <a:p>
              <a:pPr indent="0" lvl="0" marL="0" marR="0" rtl="0" algn="ctr">
                <a:lnSpc>
                  <a:spcPct val="90000"/>
                </a:lnSpc>
                <a:spcBef>
                  <a:spcPts val="525"/>
                </a:spcBef>
                <a:spcAft>
                  <a:spcPts val="0"/>
                </a:spcAft>
                <a:buClr>
                  <a:schemeClr val="dk1"/>
                </a:buClr>
                <a:buSzPct val="25000"/>
                <a:buFont typeface="Arial"/>
                <a:buNone/>
              </a:pPr>
              <a:r>
                <a:rPr b="0" i="0" lang="en" sz="1500" u="none" cap="none" strike="noStrike">
                  <a:solidFill>
                    <a:schemeClr val="dk1"/>
                  </a:solidFill>
                  <a:latin typeface="Arial"/>
                  <a:ea typeface="Arial"/>
                  <a:cs typeface="Arial"/>
                  <a:sym typeface="Arial"/>
                </a:rPr>
                <a:t>Asian American, urban professionals in New York City between the ages of 20 and 34</a:t>
              </a:r>
            </a:p>
          </p:txBody>
        </p:sp>
        <p:sp>
          <p:nvSpPr>
            <p:cNvPr id="150" name="Shape 150"/>
            <p:cNvSpPr/>
            <p:nvPr/>
          </p:nvSpPr>
          <p:spPr>
            <a:xfrm>
              <a:off x="3949628" y="1717638"/>
              <a:ext cx="2393715" cy="1436227"/>
            </a:xfrm>
            <a:prstGeom prst="rect">
              <a:avLst/>
            </a:prstGeom>
            <a:gradFill>
              <a:gsLst>
                <a:gs pos="0">
                  <a:srgbClr val="ECA621"/>
                </a:gs>
                <a:gs pos="100000">
                  <a:srgbClr val="FFDB83"/>
                </a:gs>
              </a:gsLst>
              <a:lin ang="16200000" scaled="0"/>
            </a:gradFill>
            <a:ln>
              <a:noFill/>
            </a:ln>
          </p:spPr>
          <p:txBody>
            <a:bodyPr anchorCtr="0" anchor="ctr" bIns="91425" lIns="91425" rIns="91425" tIns="91425">
              <a:noAutofit/>
            </a:bodyPr>
            <a:lstStyle/>
            <a:p>
              <a:pPr lvl="0">
                <a:spcBef>
                  <a:spcPts val="0"/>
                </a:spcBef>
                <a:buNone/>
              </a:pPr>
              <a:r>
                <a:t/>
              </a:r>
              <a:endParaRPr/>
            </a:p>
          </p:txBody>
        </p:sp>
        <p:sp>
          <p:nvSpPr>
            <p:cNvPr id="151" name="Shape 151"/>
            <p:cNvSpPr txBox="1"/>
            <p:nvPr/>
          </p:nvSpPr>
          <p:spPr>
            <a:xfrm>
              <a:off x="3949628" y="1717638"/>
              <a:ext cx="2393715" cy="1436227"/>
            </a:xfrm>
            <a:prstGeom prst="rect">
              <a:avLst/>
            </a:prstGeom>
            <a:noFill/>
            <a:ln>
              <a:noFill/>
            </a:ln>
          </p:spPr>
          <p:txBody>
            <a:bodyPr anchorCtr="0" anchor="t" bIns="57150" lIns="57150" rIns="57150" tIns="57150">
              <a:noAutofit/>
            </a:bodyPr>
            <a:lstStyle/>
            <a:p>
              <a:pPr indent="0" lvl="0" marL="0" marR="0" rtl="0" algn="ctr">
                <a:lnSpc>
                  <a:spcPct val="90000"/>
                </a:lnSpc>
                <a:spcBef>
                  <a:spcPts val="0"/>
                </a:spcBef>
                <a:spcAft>
                  <a:spcPts val="0"/>
                </a:spcAft>
                <a:buClr>
                  <a:schemeClr val="dk1"/>
                </a:buClr>
                <a:buSzPct val="25000"/>
                <a:buFont typeface="Arial"/>
                <a:buNone/>
              </a:pPr>
              <a:r>
                <a:rPr b="1" i="0" lang="en" sz="1500" u="none" cap="none" strike="noStrike">
                  <a:solidFill>
                    <a:schemeClr val="dk1"/>
                  </a:solidFill>
                  <a:latin typeface="Arial"/>
                  <a:ea typeface="Arial"/>
                  <a:cs typeface="Arial"/>
                  <a:sym typeface="Arial"/>
                </a:rPr>
                <a:t>Long term goal: </a:t>
              </a:r>
            </a:p>
            <a:p>
              <a:pPr indent="0" lvl="0" marL="0" marR="0" rtl="0" algn="ctr">
                <a:lnSpc>
                  <a:spcPct val="90000"/>
                </a:lnSpc>
                <a:spcBef>
                  <a:spcPts val="525"/>
                </a:spcBef>
                <a:spcAft>
                  <a:spcPts val="0"/>
                </a:spcAft>
                <a:buClr>
                  <a:schemeClr val="dk1"/>
                </a:buClr>
                <a:buSzPct val="25000"/>
                <a:buFont typeface="Arial"/>
                <a:buNone/>
              </a:pPr>
              <a:r>
                <a:rPr b="0" i="0" lang="en" sz="1500" u="none" cap="none" strike="noStrike">
                  <a:solidFill>
                    <a:schemeClr val="dk1"/>
                  </a:solidFill>
                  <a:latin typeface="Arial"/>
                  <a:ea typeface="Arial"/>
                  <a:cs typeface="Arial"/>
                  <a:sym typeface="Arial"/>
                </a:rPr>
                <a:t>Enter into the frozen foods section of the grocery store market</a:t>
              </a:r>
            </a:p>
          </p:txBody>
        </p:sp>
      </p:grpSp>
      <p:pic>
        <p:nvPicPr>
          <p:cNvPr id="152" name="Shape 152"/>
          <p:cNvPicPr preferRelativeResize="0"/>
          <p:nvPr/>
        </p:nvPicPr>
        <p:blipFill rotWithShape="1">
          <a:blip r:embed="rId3">
            <a:alphaModFix/>
          </a:blip>
          <a:srcRect b="12958" l="0" r="0" t="0"/>
          <a:stretch/>
        </p:blipFill>
        <p:spPr>
          <a:xfrm flipH="1">
            <a:off x="620345" y="685091"/>
            <a:ext cx="874825" cy="7682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6" name="Shape 706"/>
        <p:cNvGrpSpPr/>
        <p:nvPr/>
      </p:nvGrpSpPr>
      <p:grpSpPr>
        <a:xfrm>
          <a:off x="0" y="0"/>
          <a:ext cx="0" cy="0"/>
          <a:chOff x="0" y="0"/>
          <a:chExt cx="0" cy="0"/>
        </a:xfrm>
      </p:grpSpPr>
      <p:sp>
        <p:nvSpPr>
          <p:cNvPr id="707" name="Shape 707"/>
          <p:cNvSpPr txBox="1"/>
          <p:nvPr>
            <p:ph type="title"/>
          </p:nvPr>
        </p:nvSpPr>
        <p:spPr>
          <a:xfrm>
            <a:off x="1381250" y="922675"/>
            <a:ext cx="6322199" cy="435599"/>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APPENDIX 6 – Promotional Banner for Raffle</a:t>
            </a:r>
          </a:p>
        </p:txBody>
      </p:sp>
      <p:pic>
        <p:nvPicPr>
          <p:cNvPr id="708" name="Shape 708"/>
          <p:cNvPicPr preferRelativeResize="0"/>
          <p:nvPr/>
        </p:nvPicPr>
        <p:blipFill rotWithShape="1">
          <a:blip r:embed="rId3">
            <a:alphaModFix/>
          </a:blip>
          <a:srcRect b="0" l="0" r="0" t="0"/>
          <a:stretch/>
        </p:blipFill>
        <p:spPr>
          <a:xfrm>
            <a:off x="808375" y="1358274"/>
            <a:ext cx="7467945" cy="3693261"/>
          </a:xfrm>
          <a:prstGeom prst="rect">
            <a:avLst/>
          </a:prstGeom>
          <a:noFill/>
          <a:ln>
            <a:noFill/>
          </a:ln>
        </p:spPr>
      </p:pic>
      <p:sp>
        <p:nvSpPr>
          <p:cNvPr id="709" name="Shape 709"/>
          <p:cNvSpPr/>
          <p:nvPr/>
        </p:nvSpPr>
        <p:spPr>
          <a:xfrm>
            <a:off x="2309511" y="1273209"/>
            <a:ext cx="4465674" cy="332303"/>
          </a:xfrm>
          <a:prstGeom prst="ellipse">
            <a:avLst/>
          </a:prstGeom>
          <a:noFill/>
          <a:ln cap="flat" cmpd="sng" w="1905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1381250" y="922675"/>
            <a:ext cx="42209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1800" u="none" cap="none" strike="noStrike">
                <a:solidFill>
                  <a:srgbClr val="000000"/>
                </a:solidFill>
                <a:latin typeface="Lora"/>
                <a:ea typeface="Lora"/>
                <a:cs typeface="Lora"/>
                <a:sym typeface="Lora"/>
              </a:rPr>
              <a:t>High Competition in the Convenient and Frozen Food Spaces</a:t>
            </a:r>
          </a:p>
        </p:txBody>
      </p:sp>
      <p:sp>
        <p:nvSpPr>
          <p:cNvPr id="158" name="Shape 158"/>
          <p:cNvSpPr txBox="1"/>
          <p:nvPr>
            <p:ph idx="1" type="body"/>
          </p:nvPr>
        </p:nvSpPr>
        <p:spPr>
          <a:xfrm>
            <a:off x="505925" y="1466300"/>
            <a:ext cx="4300799" cy="3231000"/>
          </a:xfrm>
          <a:prstGeom prst="rect">
            <a:avLst/>
          </a:prstGeom>
          <a:noFill/>
          <a:ln>
            <a:noFill/>
          </a:ln>
        </p:spPr>
        <p:txBody>
          <a:bodyPr anchorCtr="0" anchor="t" bIns="91425" lIns="91425" rIns="91425" tIns="91425">
            <a:noAutofit/>
          </a:bodyPr>
          <a:lstStyle/>
          <a:p>
            <a:pPr indent="127000" lvl="0" marL="0" marR="0" rtl="0" algn="l">
              <a:lnSpc>
                <a:spcPct val="90000"/>
              </a:lnSpc>
              <a:spcBef>
                <a:spcPts val="0"/>
              </a:spcBef>
              <a:spcAft>
                <a:spcPts val="0"/>
              </a:spcAft>
              <a:buClr>
                <a:srgbClr val="000000"/>
              </a:buClr>
              <a:buSzPct val="25000"/>
              <a:buFont typeface="Arial"/>
              <a:buNone/>
            </a:pPr>
            <a:r>
              <a:rPr b="1" i="0" lang="en" sz="1800" u="none" cap="none" strike="noStrike">
                <a:solidFill>
                  <a:schemeClr val="dk1"/>
                </a:solidFill>
                <a:latin typeface="Quattrocento Sans"/>
                <a:ea typeface="Quattrocento Sans"/>
                <a:cs typeface="Quattrocento Sans"/>
                <a:sym typeface="Quattrocento Sans"/>
              </a:rPr>
              <a:t>Asian takeout and delivery</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Saturated in big cities </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Faster delivery than Nomz</a:t>
            </a:r>
          </a:p>
          <a:p>
            <a:pPr indent="127000" lvl="0" marL="0" marR="0" rtl="0" algn="l">
              <a:lnSpc>
                <a:spcPct val="90000"/>
              </a:lnSpc>
              <a:spcBef>
                <a:spcPts val="1000"/>
              </a:spcBef>
              <a:spcAft>
                <a:spcPts val="0"/>
              </a:spcAft>
              <a:buClr>
                <a:srgbClr val="FFCD00"/>
              </a:buClr>
              <a:buSzPct val="25000"/>
              <a:buFont typeface="Quattrocento Sans"/>
              <a:buNone/>
            </a:pPr>
            <a:r>
              <a:rPr b="1" i="0" lang="en" sz="1800" u="none" cap="none" strike="noStrike">
                <a:solidFill>
                  <a:schemeClr val="dk1"/>
                </a:solidFill>
                <a:latin typeface="Quattrocento Sans"/>
                <a:ea typeface="Quattrocento Sans"/>
                <a:cs typeface="Quattrocento Sans"/>
                <a:sym typeface="Quattrocento Sans"/>
              </a:rPr>
              <a:t>Frozen, Asian cuisines</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Competitors are established, national brands</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Large presence in stores, as well as online</a:t>
            </a:r>
          </a:p>
          <a:p>
            <a:pPr indent="-342900" lvl="0" marL="457200" marR="0" rtl="0" algn="l">
              <a:lnSpc>
                <a:spcPct val="90000"/>
              </a:lnSpc>
              <a:spcBef>
                <a:spcPts val="100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Products viewed as processed and unhealthy</a:t>
            </a:r>
          </a:p>
          <a:p>
            <a:pPr indent="127000" lvl="0" marL="0" marR="0" rtl="0" algn="l">
              <a:lnSpc>
                <a:spcPct val="90000"/>
              </a:lnSpc>
              <a:spcBef>
                <a:spcPts val="1000"/>
              </a:spcBef>
              <a:spcAft>
                <a:spcPts val="0"/>
              </a:spcAft>
              <a:buClr>
                <a:schemeClr val="dk1"/>
              </a:buClr>
              <a:buSzPct val="250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59" name="Shape 159"/>
          <p:cNvPicPr preferRelativeResize="0"/>
          <p:nvPr/>
        </p:nvPicPr>
        <p:blipFill rotWithShape="1">
          <a:blip r:embed="rId3">
            <a:alphaModFix/>
          </a:blip>
          <a:srcRect b="0" l="0" r="0" t="0"/>
          <a:stretch/>
        </p:blipFill>
        <p:spPr>
          <a:xfrm>
            <a:off x="5073100" y="2507750"/>
            <a:ext cx="2209799" cy="1123950"/>
          </a:xfrm>
          <a:prstGeom prst="rect">
            <a:avLst/>
          </a:prstGeom>
          <a:noFill/>
          <a:ln>
            <a:noFill/>
          </a:ln>
        </p:spPr>
      </p:pic>
      <p:pic>
        <p:nvPicPr>
          <p:cNvPr id="160" name="Shape 160"/>
          <p:cNvPicPr preferRelativeResize="0"/>
          <p:nvPr/>
        </p:nvPicPr>
        <p:blipFill rotWithShape="1">
          <a:blip r:embed="rId4">
            <a:alphaModFix/>
          </a:blip>
          <a:srcRect b="0" l="0" r="0" t="0"/>
          <a:stretch/>
        </p:blipFill>
        <p:spPr>
          <a:xfrm>
            <a:off x="6854050" y="1618700"/>
            <a:ext cx="1695450" cy="628648"/>
          </a:xfrm>
          <a:prstGeom prst="rect">
            <a:avLst/>
          </a:prstGeom>
          <a:noFill/>
          <a:ln>
            <a:noFill/>
          </a:ln>
        </p:spPr>
      </p:pic>
      <p:pic>
        <p:nvPicPr>
          <p:cNvPr id="161" name="Shape 161"/>
          <p:cNvPicPr preferRelativeResize="0"/>
          <p:nvPr/>
        </p:nvPicPr>
        <p:blipFill rotWithShape="1">
          <a:blip r:embed="rId5">
            <a:alphaModFix/>
          </a:blip>
          <a:srcRect b="0" l="0" r="0" t="0"/>
          <a:stretch/>
        </p:blipFill>
        <p:spPr>
          <a:xfrm>
            <a:off x="5073100" y="1613925"/>
            <a:ext cx="1514473" cy="638174"/>
          </a:xfrm>
          <a:prstGeom prst="rect">
            <a:avLst/>
          </a:prstGeom>
          <a:noFill/>
          <a:ln>
            <a:noFill/>
          </a:ln>
        </p:spPr>
      </p:pic>
      <p:pic>
        <p:nvPicPr>
          <p:cNvPr id="162" name="Shape 162"/>
          <p:cNvPicPr preferRelativeResize="0"/>
          <p:nvPr/>
        </p:nvPicPr>
        <p:blipFill rotWithShape="1">
          <a:blip r:embed="rId6">
            <a:alphaModFix/>
          </a:blip>
          <a:srcRect b="0" l="0" r="0" t="0"/>
          <a:stretch/>
        </p:blipFill>
        <p:spPr>
          <a:xfrm>
            <a:off x="6085637" y="3957850"/>
            <a:ext cx="2828924" cy="990598"/>
          </a:xfrm>
          <a:prstGeom prst="rect">
            <a:avLst/>
          </a:prstGeom>
          <a:noFill/>
          <a:ln>
            <a:noFill/>
          </a:ln>
        </p:spPr>
      </p:pic>
      <p:pic>
        <p:nvPicPr>
          <p:cNvPr id="163" name="Shape 163"/>
          <p:cNvPicPr preferRelativeResize="0"/>
          <p:nvPr/>
        </p:nvPicPr>
        <p:blipFill rotWithShape="1">
          <a:blip r:embed="rId7">
            <a:alphaModFix/>
          </a:blip>
          <a:srcRect b="12958" l="0" r="0" t="0"/>
          <a:stretch/>
        </p:blipFill>
        <p:spPr>
          <a:xfrm flipH="1">
            <a:off x="620345" y="708841"/>
            <a:ext cx="874825" cy="7682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1381250" y="960150"/>
            <a:ext cx="3341100"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Nomz Needs to Expand Its Customer Base</a:t>
            </a:r>
          </a:p>
        </p:txBody>
      </p:sp>
      <p:sp>
        <p:nvSpPr>
          <p:cNvPr id="169" name="Shape 169"/>
          <p:cNvSpPr txBox="1"/>
          <p:nvPr>
            <p:ph idx="1" type="body"/>
          </p:nvPr>
        </p:nvSpPr>
        <p:spPr>
          <a:xfrm>
            <a:off x="753525" y="1573100"/>
            <a:ext cx="3425400" cy="3231000"/>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1800" u="none" cap="none" strike="noStrike">
                <a:solidFill>
                  <a:schemeClr val="dk1"/>
                </a:solidFill>
                <a:latin typeface="Lora"/>
                <a:ea typeface="Lora"/>
                <a:cs typeface="Lora"/>
                <a:sym typeface="Lora"/>
              </a:rPr>
              <a:t>Current Marketing	</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Facebook posts and outreach to founder networks</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rgbClr val="000000"/>
                </a:solidFill>
                <a:latin typeface="Quattrocento Sans"/>
                <a:ea typeface="Quattrocento Sans"/>
                <a:cs typeface="Quattrocento Sans"/>
                <a:sym typeface="Quattrocento Sans"/>
              </a:rPr>
              <a:t>Occasional blog posts on Nomz website</a:t>
            </a:r>
            <a:br>
              <a:rPr b="0" i="0" lang="en" sz="1800" u="none" cap="none" strike="noStrike">
                <a:solidFill>
                  <a:srgbClr val="000000"/>
                </a:solidFill>
                <a:latin typeface="Quattrocento Sans"/>
                <a:ea typeface="Quattrocento Sans"/>
                <a:cs typeface="Quattrocento Sans"/>
                <a:sym typeface="Quattrocento Sans"/>
              </a:rPr>
            </a:br>
          </a:p>
          <a:p>
            <a:pPr indent="127000" lvl="0" marL="0" marR="0" rtl="0" algn="l">
              <a:lnSpc>
                <a:spcPct val="100000"/>
              </a:lnSpc>
              <a:spcBef>
                <a:spcPts val="0"/>
              </a:spcBef>
              <a:spcAft>
                <a:spcPts val="0"/>
              </a:spcAft>
              <a:buClr>
                <a:srgbClr val="000000"/>
              </a:buClr>
              <a:buSzPct val="25000"/>
              <a:buFont typeface="Arial"/>
              <a:buNone/>
            </a:pPr>
            <a:r>
              <a:rPr b="1" i="0" lang="en" sz="1800" u="none" cap="none" strike="noStrike">
                <a:solidFill>
                  <a:schemeClr val="dk1"/>
                </a:solidFill>
                <a:latin typeface="Lora"/>
                <a:ea typeface="Lora"/>
                <a:cs typeface="Lora"/>
                <a:sym typeface="Lora"/>
              </a:rPr>
              <a:t>Project Objectives</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Improve DUX</a:t>
            </a:r>
          </a:p>
          <a:p>
            <a:pPr indent="-342900" lvl="0" marL="457200" marR="0" rtl="0" algn="l">
              <a:lnSpc>
                <a:spcPct val="100000"/>
              </a:lnSpc>
              <a:spcBef>
                <a:spcPts val="0"/>
              </a:spcBef>
              <a:spcAft>
                <a:spcPts val="0"/>
              </a:spcAft>
              <a:buClr>
                <a:srgbClr val="FFCD00"/>
              </a:buClr>
              <a:buSzPct val="100000"/>
              <a:buFont typeface="Quattrocento Sans"/>
              <a:buChar char="◉"/>
            </a:pPr>
            <a:r>
              <a:rPr b="0" i="0" lang="en" sz="1800" u="none" cap="none" strike="noStrike">
                <a:solidFill>
                  <a:schemeClr val="dk1"/>
                </a:solidFill>
                <a:latin typeface="Quattrocento Sans"/>
                <a:ea typeface="Quattrocento Sans"/>
                <a:cs typeface="Quattrocento Sans"/>
                <a:sym typeface="Quattrocento Sans"/>
              </a:rPr>
              <a:t>Increase overall traction and revenue</a:t>
            </a:r>
          </a:p>
          <a:p>
            <a:pPr indent="12700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a:p>
            <a:pPr indent="12700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pic>
        <p:nvPicPr>
          <p:cNvPr id="170" name="Shape 170"/>
          <p:cNvPicPr preferRelativeResize="0"/>
          <p:nvPr/>
        </p:nvPicPr>
        <p:blipFill rotWithShape="1">
          <a:blip r:embed="rId3">
            <a:alphaModFix/>
          </a:blip>
          <a:srcRect b="0" l="0" r="0" t="0"/>
          <a:stretch/>
        </p:blipFill>
        <p:spPr>
          <a:xfrm>
            <a:off x="4624725" y="533825"/>
            <a:ext cx="4050049" cy="1756648"/>
          </a:xfrm>
          <a:prstGeom prst="rect">
            <a:avLst/>
          </a:prstGeom>
          <a:noFill/>
          <a:ln>
            <a:noFill/>
          </a:ln>
        </p:spPr>
      </p:pic>
      <p:pic>
        <p:nvPicPr>
          <p:cNvPr id="171" name="Shape 171"/>
          <p:cNvPicPr preferRelativeResize="0"/>
          <p:nvPr/>
        </p:nvPicPr>
        <p:blipFill rotWithShape="1">
          <a:blip r:embed="rId4">
            <a:alphaModFix/>
          </a:blip>
          <a:srcRect b="21617" l="0" r="2806" t="0"/>
          <a:stretch/>
        </p:blipFill>
        <p:spPr>
          <a:xfrm>
            <a:off x="6107725" y="2477374"/>
            <a:ext cx="2567049" cy="2310100"/>
          </a:xfrm>
          <a:prstGeom prst="rect">
            <a:avLst/>
          </a:prstGeom>
          <a:noFill/>
          <a:ln>
            <a:noFill/>
          </a:ln>
        </p:spPr>
      </p:pic>
      <p:pic>
        <p:nvPicPr>
          <p:cNvPr id="172" name="Shape 172"/>
          <p:cNvPicPr preferRelativeResize="0"/>
          <p:nvPr/>
        </p:nvPicPr>
        <p:blipFill rotWithShape="1">
          <a:blip r:embed="rId5">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1381250" y="922666"/>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Many Challenges Face Both the Client and the Consultant</a:t>
            </a:r>
          </a:p>
        </p:txBody>
      </p:sp>
      <p:sp>
        <p:nvSpPr>
          <p:cNvPr id="178" name="Shape 178"/>
          <p:cNvSpPr txBox="1"/>
          <p:nvPr>
            <p:ph idx="1" type="body"/>
          </p:nvPr>
        </p:nvSpPr>
        <p:spPr>
          <a:xfrm>
            <a:off x="1381250" y="1618700"/>
            <a:ext cx="3425400" cy="3231000"/>
          </a:xfrm>
          <a:prstGeom prst="rect">
            <a:avLst/>
          </a:prstGeom>
          <a:noFill/>
          <a:ln>
            <a:noFill/>
          </a:ln>
        </p:spPr>
        <p:txBody>
          <a:bodyPr anchorCtr="0" anchor="t" bIns="91425" lIns="91425" rIns="91425" tIns="91425">
            <a:noAutofit/>
          </a:bodyPr>
          <a:lstStyle/>
          <a:p>
            <a:pPr indent="127000" lvl="0" marL="0" marR="0" rtl="0" algn="l">
              <a:lnSpc>
                <a:spcPct val="90000"/>
              </a:lnSpc>
              <a:spcBef>
                <a:spcPts val="0"/>
              </a:spcBef>
              <a:spcAft>
                <a:spcPts val="0"/>
              </a:spcAft>
              <a:buClr>
                <a:schemeClr val="dk1"/>
              </a:buClr>
              <a:buSzPct val="25000"/>
              <a:buFont typeface="Arial"/>
              <a:buNone/>
            </a:pPr>
            <a:r>
              <a:rPr b="1" i="0" lang="en" sz="2000" u="none" cap="none" strike="noStrike">
                <a:solidFill>
                  <a:schemeClr val="dk1"/>
                </a:solidFill>
                <a:latin typeface="Quattrocento Sans"/>
                <a:ea typeface="Quattrocento Sans"/>
                <a:cs typeface="Quattrocento Sans"/>
                <a:sym typeface="Quattrocento Sans"/>
              </a:rPr>
              <a:t>Client Obstacles</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Small customer base</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Limited network reach</a:t>
            </a:r>
          </a:p>
          <a:p>
            <a:pPr indent="-228600" lvl="0" marL="457200" marR="0" rtl="0" algn="l">
              <a:lnSpc>
                <a:spcPct val="90000"/>
              </a:lnSpc>
              <a:spcBef>
                <a:spcPts val="100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Low brand awareness</a:t>
            </a:r>
          </a:p>
          <a:p>
            <a:pPr indent="127000" lvl="0" marL="0" marR="0" rtl="0" algn="l">
              <a:lnSpc>
                <a:spcPct val="100000"/>
              </a:lnSpc>
              <a:spcBef>
                <a:spcPts val="0"/>
              </a:spcBef>
              <a:spcAft>
                <a:spcPts val="0"/>
              </a:spcAft>
              <a:buClr>
                <a:srgbClr val="FFCD00"/>
              </a:buClr>
              <a:buSzPct val="25000"/>
              <a:buFont typeface="Quattrocento Sans"/>
              <a:buNone/>
            </a:pPr>
            <a:r>
              <a:t/>
            </a:r>
            <a:endParaRPr b="0" i="0" sz="2000" u="none" cap="none" strike="noStrike">
              <a:solidFill>
                <a:srgbClr val="000000"/>
              </a:solidFill>
              <a:latin typeface="Quattrocento Sans"/>
              <a:ea typeface="Quattrocento Sans"/>
              <a:cs typeface="Quattrocento Sans"/>
              <a:sym typeface="Quattrocento Sans"/>
            </a:endParaRPr>
          </a:p>
        </p:txBody>
      </p:sp>
      <p:sp>
        <p:nvSpPr>
          <p:cNvPr id="179" name="Shape 179"/>
          <p:cNvSpPr txBox="1"/>
          <p:nvPr>
            <p:ph idx="2" type="body"/>
          </p:nvPr>
        </p:nvSpPr>
        <p:spPr>
          <a:xfrm>
            <a:off x="5012916" y="1618700"/>
            <a:ext cx="3425400" cy="3231000"/>
          </a:xfrm>
          <a:prstGeom prst="rect">
            <a:avLst/>
          </a:prstGeom>
          <a:noFill/>
          <a:ln>
            <a:noFill/>
          </a:ln>
        </p:spPr>
        <p:txBody>
          <a:bodyPr anchorCtr="0" anchor="t" bIns="91425" lIns="91425" rIns="91425" tIns="91425">
            <a:noAutofit/>
          </a:bodyPr>
          <a:lstStyle/>
          <a:p>
            <a:pPr indent="127000" lvl="0" marL="0" marR="0" rtl="0" algn="l">
              <a:lnSpc>
                <a:spcPct val="100000"/>
              </a:lnSpc>
              <a:spcBef>
                <a:spcPts val="0"/>
              </a:spcBef>
              <a:spcAft>
                <a:spcPts val="0"/>
              </a:spcAft>
              <a:buClr>
                <a:srgbClr val="FFCD00"/>
              </a:buClr>
              <a:buSzPct val="25000"/>
              <a:buFont typeface="Quattrocento Sans"/>
              <a:buNone/>
            </a:pPr>
            <a:r>
              <a:rPr b="1" i="0" lang="en" sz="2000" u="none" cap="none" strike="noStrike">
                <a:solidFill>
                  <a:srgbClr val="000000"/>
                </a:solidFill>
                <a:latin typeface="Quattrocento Sans"/>
                <a:ea typeface="Quattrocento Sans"/>
                <a:cs typeface="Quattrocento Sans"/>
                <a:sym typeface="Quattrocento Sans"/>
              </a:rPr>
              <a:t>Team </a:t>
            </a:r>
            <a:r>
              <a:rPr b="1" i="0" lang="en" sz="2000" u="none" cap="none" strike="noStrike">
                <a:solidFill>
                  <a:schemeClr val="dk1"/>
                </a:solidFill>
                <a:latin typeface="Quattrocento Sans"/>
                <a:ea typeface="Quattrocento Sans"/>
                <a:cs typeface="Quattrocento Sans"/>
                <a:sym typeface="Quattrocento Sans"/>
              </a:rPr>
              <a:t>Obstacles</a:t>
            </a:r>
            <a:r>
              <a:rPr b="1" i="0" lang="en" sz="2000" u="none" cap="none" strike="noStrike">
                <a:solidFill>
                  <a:srgbClr val="000000"/>
                </a:solidFill>
                <a:latin typeface="Quattrocento Sans"/>
                <a:ea typeface="Quattrocento Sans"/>
                <a:cs typeface="Quattrocento Sans"/>
                <a:sym typeface="Quattrocento Sans"/>
              </a:rPr>
              <a:t> </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Little influence in NYC market</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rgbClr val="000000"/>
                </a:solidFill>
                <a:latin typeface="Quattrocento Sans"/>
                <a:ea typeface="Quattrocento Sans"/>
                <a:cs typeface="Quattrocento Sans"/>
                <a:sym typeface="Quattrocento Sans"/>
              </a:rPr>
              <a:t>Short-staffed team</a:t>
            </a:r>
          </a:p>
          <a:p>
            <a:pPr indent="-228600" lvl="0" marL="457200" marR="0" rtl="0" algn="l">
              <a:lnSpc>
                <a:spcPct val="100000"/>
              </a:lnSpc>
              <a:spcBef>
                <a:spcPts val="0"/>
              </a:spcBef>
              <a:spcAft>
                <a:spcPts val="0"/>
              </a:spcAft>
              <a:buClr>
                <a:srgbClr val="FFCD00"/>
              </a:buClr>
              <a:buSzPct val="100000"/>
              <a:buFont typeface="Quattrocento Sans"/>
              <a:buChar char="◉"/>
            </a:pPr>
            <a:r>
              <a:rPr b="0" i="0" lang="en" sz="2000" u="none" cap="none" strike="noStrike">
                <a:solidFill>
                  <a:schemeClr val="dk1"/>
                </a:solidFill>
                <a:latin typeface="Quattrocento Sans"/>
                <a:ea typeface="Quattrocento Sans"/>
                <a:cs typeface="Quattrocento Sans"/>
                <a:sym typeface="Quattrocento Sans"/>
              </a:rPr>
              <a:t>Limited ability to make website design changes</a:t>
            </a:r>
          </a:p>
        </p:txBody>
      </p:sp>
      <p:pic>
        <p:nvPicPr>
          <p:cNvPr id="180" name="Shape 180"/>
          <p:cNvPicPr preferRelativeResize="0"/>
          <p:nvPr/>
        </p:nvPicPr>
        <p:blipFill rotWithShape="1">
          <a:blip r:embed="rId3">
            <a:alphaModFix/>
          </a:blip>
          <a:srcRect b="12958" l="0" r="0" t="0"/>
          <a:stretch/>
        </p:blipFill>
        <p:spPr>
          <a:xfrm flipH="1">
            <a:off x="620345" y="720718"/>
            <a:ext cx="874825" cy="768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ctrTitle"/>
          </p:nvPr>
        </p:nvSpPr>
        <p:spPr>
          <a:xfrm>
            <a:off x="2022225" y="1693525"/>
            <a:ext cx="5798998" cy="1159798"/>
          </a:xfrm>
          <a:prstGeom prst="rect">
            <a:avLst/>
          </a:prstGeom>
          <a:solidFill>
            <a:srgbClr val="FFFFFF"/>
          </a:solid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000" u="none" cap="none" strike="noStrike">
                <a:solidFill>
                  <a:srgbClr val="000000"/>
                </a:solidFill>
                <a:latin typeface="Lora"/>
                <a:ea typeface="Lora"/>
                <a:cs typeface="Lora"/>
                <a:sym typeface="Lora"/>
              </a:rPr>
              <a:t>Web Analytics Metrics</a:t>
            </a:r>
          </a:p>
        </p:txBody>
      </p:sp>
      <p:sp>
        <p:nvSpPr>
          <p:cNvPr id="186" name="Shape 186"/>
          <p:cNvSpPr txBox="1"/>
          <p:nvPr>
            <p:ph idx="1" type="subTitle"/>
          </p:nvPr>
        </p:nvSpPr>
        <p:spPr>
          <a:xfrm>
            <a:off x="2022300" y="2815925"/>
            <a:ext cx="6209700"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highlight>
                  <a:srgbClr val="FFCD00"/>
                </a:highlight>
                <a:latin typeface="Quattrocento Sans"/>
                <a:ea typeface="Quattrocento Sans"/>
                <a:cs typeface="Quattrocento Sans"/>
                <a:sym typeface="Quattrocento Sans"/>
              </a:rPr>
              <a:t>Systematic analysis of web presence to identify opportunities. </a:t>
            </a:r>
          </a:p>
        </p:txBody>
      </p:sp>
      <p:sp>
        <p:nvSpPr>
          <p:cNvPr id="187" name="Shape 187"/>
          <p:cNvSpPr txBox="1"/>
          <p:nvPr/>
        </p:nvSpPr>
        <p:spPr>
          <a:xfrm>
            <a:off x="1133975" y="2291150"/>
            <a:ext cx="543899" cy="562199"/>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Lora"/>
              <a:buNone/>
            </a:pPr>
            <a:r>
              <a:rPr b="0" i="0" lang="en" sz="2400" u="none" cap="none" strike="noStrike">
                <a:solidFill>
                  <a:schemeClr val="dk1"/>
                </a:solidFill>
                <a:latin typeface="Lora"/>
                <a:ea typeface="Lora"/>
                <a:cs typeface="Lora"/>
                <a:sym typeface="Lora"/>
              </a:rPr>
              <a:t>2</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